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4"/>
    <p:sldMasterId id="2147483733" r:id="rId5"/>
  </p:sldMasterIdLst>
  <p:notesMasterIdLst>
    <p:notesMasterId r:id="rId36"/>
  </p:notesMasterIdLst>
  <p:sldIdLst>
    <p:sldId id="435" r:id="rId6"/>
    <p:sldId id="399" r:id="rId7"/>
    <p:sldId id="383" r:id="rId8"/>
    <p:sldId id="394" r:id="rId9"/>
    <p:sldId id="396" r:id="rId10"/>
    <p:sldId id="387" r:id="rId11"/>
    <p:sldId id="411" r:id="rId12"/>
    <p:sldId id="401" r:id="rId13"/>
    <p:sldId id="434" r:id="rId14"/>
    <p:sldId id="422" r:id="rId15"/>
    <p:sldId id="433" r:id="rId16"/>
    <p:sldId id="423" r:id="rId17"/>
    <p:sldId id="393" r:id="rId18"/>
    <p:sldId id="437" r:id="rId19"/>
    <p:sldId id="424" r:id="rId20"/>
    <p:sldId id="426" r:id="rId21"/>
    <p:sldId id="428" r:id="rId22"/>
    <p:sldId id="438" r:id="rId23"/>
    <p:sldId id="429" r:id="rId24"/>
    <p:sldId id="439" r:id="rId25"/>
    <p:sldId id="430" r:id="rId26"/>
    <p:sldId id="440" r:id="rId27"/>
    <p:sldId id="432" r:id="rId28"/>
    <p:sldId id="441" r:id="rId29"/>
    <p:sldId id="431" r:id="rId30"/>
    <p:sldId id="390" r:id="rId31"/>
    <p:sldId id="436" r:id="rId32"/>
    <p:sldId id="409" r:id="rId33"/>
    <p:sldId id="388" r:id="rId34"/>
    <p:sldId id="408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826C0"/>
    <a:srgbClr val="F2F2F2"/>
    <a:srgbClr val="0CC4C0"/>
    <a:srgbClr val="77933C"/>
    <a:srgbClr val="1157C7"/>
    <a:srgbClr val="FFFF00"/>
    <a:srgbClr val="FFFFFF"/>
    <a:srgbClr val="DCE6F2"/>
    <a:srgbClr val="D30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00" autoAdjust="0"/>
    <p:restoredTop sz="87750" autoAdjust="0"/>
  </p:normalViewPr>
  <p:slideViewPr>
    <p:cSldViewPr snapToGrid="0" snapToObjects="1">
      <p:cViewPr varScale="1">
        <p:scale>
          <a:sx n="132" d="100"/>
          <a:sy n="132" d="100"/>
        </p:scale>
        <p:origin x="1380" y="96"/>
      </p:cViewPr>
      <p:guideLst>
        <p:guide orient="horz" pos="1620"/>
        <p:guide pos="2880"/>
        <p:guide orient="horz" pos="97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46" d="100"/>
          <a:sy n="146" d="100"/>
        </p:scale>
        <p:origin x="373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BF5F8-0ABE-F041-B053-C6E9A0DA689D}" type="datetimeFigureOut">
              <a:rPr lang="en-US" smtClean="0"/>
              <a:t>11/12/2020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20791-EC40-7341-8BCC-58405AAD91A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9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Florian</a:t>
            </a:r>
          </a:p>
          <a:p>
            <a:endParaRPr lang="de-DE" dirty="0"/>
          </a:p>
          <a:p>
            <a:r>
              <a:rPr lang="en-US" dirty="0"/>
              <a:t>Talk Points</a:t>
            </a:r>
          </a:p>
          <a:p>
            <a:endParaRPr lang="en-US" dirty="0"/>
          </a:p>
          <a:p>
            <a:r>
              <a:rPr lang="en-US" dirty="0"/>
              <a:t>1. Use custom JS bridge (forked) w/o location change</a:t>
            </a:r>
          </a:p>
          <a:p>
            <a:r>
              <a:rPr lang="en-US" dirty="0"/>
              <a:t>2. Projection of DOM components (VDOM -&gt; </a:t>
            </a:r>
            <a:r>
              <a:rPr lang="en-US" dirty="0" err="1"/>
              <a:t>Blazor:source</a:t>
            </a:r>
            <a:r>
              <a:rPr lang="en-US" dirty="0"/>
              <a:t> DOM -&gt; </a:t>
            </a:r>
            <a:r>
              <a:rPr lang="en-US" dirty="0" err="1"/>
              <a:t>Portal:target</a:t>
            </a:r>
            <a:r>
              <a:rPr lang="en-US" dirty="0"/>
              <a:t> DOM)</a:t>
            </a:r>
          </a:p>
          <a:p>
            <a:r>
              <a:rPr lang="en-US" dirty="0"/>
              <a:t>3. Dynamic registration of components (incl. activation)</a:t>
            </a:r>
          </a:p>
          <a:p>
            <a:r>
              <a:rPr lang="en-US" dirty="0"/>
              <a:t>4. Dynamic library loading (after startup)</a:t>
            </a:r>
          </a:p>
          <a:p>
            <a:r>
              <a:rPr lang="en-US" dirty="0"/>
              <a:t>5. Allow routing and extension methods of </a:t>
            </a:r>
            <a:r>
              <a:rPr lang="en-US" dirty="0" err="1"/>
              <a:t>Piral</a:t>
            </a:r>
            <a:r>
              <a:rPr lang="en-US" dirty="0"/>
              <a:t> (framework interop)</a:t>
            </a:r>
          </a:p>
          <a:p>
            <a:r>
              <a:rPr lang="en-US" dirty="0"/>
              <a:t>6. Define final architecture for reusability</a:t>
            </a:r>
          </a:p>
          <a:p>
            <a:r>
              <a:rPr lang="en-US" dirty="0"/>
              <a:t>7. Provide project template for consumption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3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93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28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14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0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44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82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4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95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32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94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41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8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15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32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498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71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1"/>
            <a:ext cx="8197998" cy="629447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rgbClr val="4826C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122219"/>
            <a:ext cx="8197998" cy="3069454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buClr>
                <a:srgbClr val="D3002D"/>
              </a:buClr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726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1"/>
            <a:ext cx="8206637" cy="122519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rgbClr val="4826C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r>
              <a:rPr lang="en-US" dirty="0"/>
              <a:t>for two-line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738745"/>
            <a:ext cx="8206637" cy="2494411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buClr>
                <a:srgbClr val="D3002D"/>
              </a:buClr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813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349515"/>
            <a:ext cx="8196228" cy="661867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000" b="1">
                <a:solidFill>
                  <a:srgbClr val="4826C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10940" y="1130768"/>
            <a:ext cx="3941728" cy="427919"/>
          </a:xfrm>
          <a:prstGeom prst="rect">
            <a:avLst/>
          </a:prstGeom>
        </p:spPr>
        <p:txBody>
          <a:bodyPr lIns="0" anchor="b"/>
          <a:lstStyle>
            <a:lvl1pPr marL="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20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3460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2pPr>
            <a:lvl3pPr marL="62865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3pPr>
            <a:lvl4pPr marL="9175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2858-AEB7-E94E-B85B-72F7470B9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2533" y="1130768"/>
            <a:ext cx="4053776" cy="439229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2000" b="1">
                <a:solidFill>
                  <a:srgbClr val="262626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subhead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A0F96-A72A-0949-BE1F-FF2EC5DA0A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779" y="1625241"/>
            <a:ext cx="3941889" cy="2579613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E9EB5A-375D-744C-9402-23D17043E8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2532" y="1625242"/>
            <a:ext cx="4054475" cy="2579612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702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588AA-2FB0-41EC-A962-0FDA04EF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E3A80-390F-4B42-AE53-DA80125C2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71211-186D-495B-96D2-3F0FE0A7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FDFF4-D7E5-4B88-ACC9-8EAA7230EB2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B919E-50E2-456B-9532-F94F5858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EF59-1BAA-41C4-80DA-34EB7593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9CF7-E615-4F3D-982C-B91386E996C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9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341" y="2125164"/>
            <a:ext cx="8169022" cy="137180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aseline="0">
                <a:solidFill>
                  <a:srgbClr val="4826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insert presentation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161831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8B693A-4A01-48F5-BA97-A1A28B6D1985}"/>
              </a:ext>
            </a:extLst>
          </p:cNvPr>
          <p:cNvSpPr/>
          <p:nvPr userDrawn="1"/>
        </p:nvSpPr>
        <p:spPr>
          <a:xfrm>
            <a:off x="0" y="4710737"/>
            <a:ext cx="9144000" cy="432762"/>
          </a:xfrm>
          <a:prstGeom prst="rect">
            <a:avLst/>
          </a:prstGeom>
          <a:solidFill>
            <a:srgbClr val="4826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2D162-0D9A-4F66-83F6-9346D3ED07AA}"/>
              </a:ext>
            </a:extLst>
          </p:cNvPr>
          <p:cNvSpPr txBox="1"/>
          <p:nvPr userDrawn="1"/>
        </p:nvSpPr>
        <p:spPr>
          <a:xfrm>
            <a:off x="7468277" y="4773229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FlorianRappl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DE91C7-5F84-4E4A-A29A-12C58D910B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30483" y="4746276"/>
            <a:ext cx="361682" cy="3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46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D803A90-A49B-4A7F-B98F-684D3991A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phic 6">
            <a:extLst>
              <a:ext uri="{FF2B5EF4-FFF2-40B4-BE49-F238E27FC236}">
                <a16:creationId xmlns:a16="http://schemas.microsoft.com/office/drawing/2014/main" id="{206EB3B4-1FEA-4333-88D3-902FA2735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32985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86CE33-FF17-4F81-87F3-7281C4B29561}"/>
              </a:ext>
            </a:extLst>
          </p:cNvPr>
          <p:cNvSpPr txBox="1">
            <a:spLocks/>
          </p:cNvSpPr>
          <p:nvPr/>
        </p:nvSpPr>
        <p:spPr>
          <a:xfrm>
            <a:off x="391838" y="3837439"/>
            <a:ext cx="5036713" cy="1264864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Florian Rappl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93A0EE7-0C71-414F-B718-ECD223061E1B}"/>
              </a:ext>
            </a:extLst>
          </p:cNvPr>
          <p:cNvSpPr/>
          <p:nvPr/>
        </p:nvSpPr>
        <p:spPr>
          <a:xfrm>
            <a:off x="651891" y="519834"/>
            <a:ext cx="7651454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Microfrontends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with      </a:t>
            </a:r>
          </a:p>
        </p:txBody>
      </p:sp>
      <p:pic>
        <p:nvPicPr>
          <p:cNvPr id="12" name="Picture 2" descr="ASP.NET Blog | Blazor now in official preview!">
            <a:extLst>
              <a:ext uri="{FF2B5EF4-FFF2-40B4-BE49-F238E27FC236}">
                <a16:creationId xmlns:a16="http://schemas.microsoft.com/office/drawing/2014/main" id="{33908BBA-4C4F-451B-BE5A-D6007E6D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38" y="170277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Never Miss A Moment - Pile Of Lego Bricks Clipart (1100x425), Png Download">
            <a:extLst>
              <a:ext uri="{FF2B5EF4-FFF2-40B4-BE49-F238E27FC236}">
                <a16:creationId xmlns:a16="http://schemas.microsoft.com/office/drawing/2014/main" id="{3332CF5A-ACDC-4D89-8623-B10624F01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24"/>
          <a:stretch/>
        </p:blipFill>
        <p:spPr bwMode="auto">
          <a:xfrm>
            <a:off x="6578396" y="4355491"/>
            <a:ext cx="3223135" cy="11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E15E3CA4-1FBF-4C52-A08E-113A260610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30059">
            <a:off x="6032807" y="2320623"/>
            <a:ext cx="3050064" cy="27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14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F0E195-DD42-4666-BB13-E07FA6DEB9A8}"/>
              </a:ext>
            </a:extLst>
          </p:cNvPr>
          <p:cNvSpPr txBox="1">
            <a:spLocks/>
          </p:cNvSpPr>
          <p:nvPr/>
        </p:nvSpPr>
        <p:spPr>
          <a:xfrm>
            <a:off x="510779" y="2571750"/>
            <a:ext cx="8197998" cy="1906808"/>
          </a:xfrm>
          <a:prstGeom prst="rect">
            <a:avLst/>
          </a:prstGeom>
        </p:spPr>
        <p:txBody>
          <a:bodyPr lIns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br>
              <a:rPr lang="en-US" dirty="0"/>
            </a:br>
            <a:r>
              <a:rPr lang="en-US" dirty="0">
                <a:solidFill>
                  <a:srgbClr val="4826C0"/>
                </a:solidFill>
              </a:rPr>
              <a:t>Options in </a:t>
            </a:r>
            <a:r>
              <a:rPr lang="en-US" dirty="0" err="1">
                <a:solidFill>
                  <a:srgbClr val="4826C0"/>
                </a:solidFill>
              </a:rPr>
              <a:t>Blazor</a:t>
            </a:r>
            <a:r>
              <a:rPr lang="en-US" dirty="0">
                <a:solidFill>
                  <a:srgbClr val="4826C0"/>
                </a:solidFill>
              </a:rPr>
              <a:t> (WASM)</a:t>
            </a:r>
          </a:p>
        </p:txBody>
      </p:sp>
      <p:pic>
        <p:nvPicPr>
          <p:cNvPr id="2050" name="Picture 2" descr="Lego-examines-all-options-for-sustainable-materials">
            <a:extLst>
              <a:ext uri="{FF2B5EF4-FFF2-40B4-BE49-F238E27FC236}">
                <a16:creationId xmlns:a16="http://schemas.microsoft.com/office/drawing/2014/main" id="{424E5DA7-3460-477A-9661-61822680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1826"/>
            <a:ext cx="2612571" cy="173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10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66AC-FC97-492E-96C6-5AE48AC74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NuGet Packages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FE225-E6E8-4181-8C9D-47EAE07B5A09}"/>
              </a:ext>
            </a:extLst>
          </p:cNvPr>
          <p:cNvSpPr/>
          <p:nvPr/>
        </p:nvSpPr>
        <p:spPr>
          <a:xfrm>
            <a:off x="582563" y="1376545"/>
            <a:ext cx="5543550" cy="18167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Modular Distributed Web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C9BEE-F72F-480B-8B68-CDED0A4549FE}"/>
              </a:ext>
            </a:extLst>
          </p:cNvPr>
          <p:cNvSpPr/>
          <p:nvPr/>
        </p:nvSpPr>
        <p:spPr>
          <a:xfrm>
            <a:off x="1162847" y="2208206"/>
            <a:ext cx="940496" cy="8018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Lib A</a:t>
            </a:r>
          </a:p>
          <a:p>
            <a:pPr algn="ctr"/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DE4FD9-19A4-49EA-BFEC-EE155467C52D}"/>
              </a:ext>
            </a:extLst>
          </p:cNvPr>
          <p:cNvSpPr/>
          <p:nvPr/>
        </p:nvSpPr>
        <p:spPr>
          <a:xfrm rot="16200000">
            <a:off x="259342" y="2309438"/>
            <a:ext cx="1304744" cy="29620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Used Libs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FDEB5-F0D4-44D6-8A8F-85343D3A63FE}"/>
              </a:ext>
            </a:extLst>
          </p:cNvPr>
          <p:cNvSpPr/>
          <p:nvPr/>
        </p:nvSpPr>
        <p:spPr>
          <a:xfrm rot="16200000">
            <a:off x="5142165" y="2309829"/>
            <a:ext cx="1303961" cy="29620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Design Lib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75721-2349-46B4-921C-6E16CA804F36}"/>
              </a:ext>
            </a:extLst>
          </p:cNvPr>
          <p:cNvSpPr/>
          <p:nvPr/>
        </p:nvSpPr>
        <p:spPr>
          <a:xfrm>
            <a:off x="2309404" y="2206856"/>
            <a:ext cx="940496" cy="8048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Lib B</a:t>
            </a:r>
          </a:p>
          <a:p>
            <a:pPr algn="ctr"/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6AFC6D-7441-4EA4-B540-CB33D2005730}"/>
              </a:ext>
            </a:extLst>
          </p:cNvPr>
          <p:cNvSpPr/>
          <p:nvPr/>
        </p:nvSpPr>
        <p:spPr>
          <a:xfrm>
            <a:off x="3455961" y="2206855"/>
            <a:ext cx="940496" cy="8048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Lib C</a:t>
            </a:r>
          </a:p>
          <a:p>
            <a:pPr algn="ctr"/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4D790E-E142-44F0-AFF1-D6580A0BB153}"/>
              </a:ext>
            </a:extLst>
          </p:cNvPr>
          <p:cNvSpPr/>
          <p:nvPr/>
        </p:nvSpPr>
        <p:spPr>
          <a:xfrm>
            <a:off x="1102755" y="1805952"/>
            <a:ext cx="4481030" cy="29620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Blazor</a:t>
            </a:r>
            <a:r>
              <a:rPr lang="en-US" sz="1200" dirty="0">
                <a:solidFill>
                  <a:schemeClr val="bg1"/>
                </a:solidFill>
              </a:rPr>
              <a:t> WASM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170655-6F9A-4843-810A-8D3CADB19488}"/>
              </a:ext>
            </a:extLst>
          </p:cNvPr>
          <p:cNvSpPr/>
          <p:nvPr/>
        </p:nvSpPr>
        <p:spPr>
          <a:xfrm>
            <a:off x="4583804" y="2205221"/>
            <a:ext cx="940496" cy="8048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Lib D</a:t>
            </a:r>
          </a:p>
          <a:p>
            <a:pPr algn="ctr"/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" name="Picture 2" descr="ASP.NET Blog | Blazor now in official preview!">
            <a:extLst>
              <a:ext uri="{FF2B5EF4-FFF2-40B4-BE49-F238E27FC236}">
                <a16:creationId xmlns:a16="http://schemas.microsoft.com/office/drawing/2014/main" id="{D95903E5-C154-460A-8D74-2F211BE26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3" y="1805952"/>
            <a:ext cx="280167" cy="28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uGet Gallery | Home">
            <a:extLst>
              <a:ext uri="{FF2B5EF4-FFF2-40B4-BE49-F238E27FC236}">
                <a16:creationId xmlns:a16="http://schemas.microsoft.com/office/drawing/2014/main" id="{10656319-B414-4DB8-8DCA-381629135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26" y="2734166"/>
            <a:ext cx="275917" cy="27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NuGet Gallery | Home">
            <a:extLst>
              <a:ext uri="{FF2B5EF4-FFF2-40B4-BE49-F238E27FC236}">
                <a16:creationId xmlns:a16="http://schemas.microsoft.com/office/drawing/2014/main" id="{6DF6991D-6D87-40DC-AA1A-BDD9BC13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55" y="2734165"/>
            <a:ext cx="275917" cy="27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NuGet Gallery | Home">
            <a:extLst>
              <a:ext uri="{FF2B5EF4-FFF2-40B4-BE49-F238E27FC236}">
                <a16:creationId xmlns:a16="http://schemas.microsoft.com/office/drawing/2014/main" id="{BCE811E4-FD8F-4938-B848-10E8B0B0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042" y="2734166"/>
            <a:ext cx="275917" cy="27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NuGet Gallery | Home">
            <a:extLst>
              <a:ext uri="{FF2B5EF4-FFF2-40B4-BE49-F238E27FC236}">
                <a16:creationId xmlns:a16="http://schemas.microsoft.com/office/drawing/2014/main" id="{7C371378-1966-4BC5-A748-4CB306A35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3" y="2734166"/>
            <a:ext cx="275917" cy="27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BD5C88-C5E2-4201-B0CF-95023573CAE0}"/>
              </a:ext>
            </a:extLst>
          </p:cNvPr>
          <p:cNvCxnSpPr>
            <a:stCxn id="5" idx="0"/>
          </p:cNvCxnSpPr>
          <p:nvPr/>
        </p:nvCxnSpPr>
        <p:spPr>
          <a:xfrm flipV="1">
            <a:off x="1633095" y="2086119"/>
            <a:ext cx="0" cy="122087"/>
          </a:xfrm>
          <a:prstGeom prst="line">
            <a:avLst/>
          </a:prstGeom>
          <a:ln>
            <a:solidFill>
              <a:srgbClr val="77933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F26E00-627F-4F3B-B67F-BAB28BEED3B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779652" y="2075270"/>
            <a:ext cx="0" cy="131586"/>
          </a:xfrm>
          <a:prstGeom prst="line">
            <a:avLst/>
          </a:prstGeom>
          <a:ln>
            <a:solidFill>
              <a:srgbClr val="77933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130BA8-D2C4-4E42-A905-832B05A272D4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925767" y="2080021"/>
            <a:ext cx="442" cy="126834"/>
          </a:xfrm>
          <a:prstGeom prst="line">
            <a:avLst/>
          </a:prstGeom>
          <a:ln>
            <a:solidFill>
              <a:srgbClr val="77933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F12747-5221-4777-82D2-D45D090A130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054052" y="2083135"/>
            <a:ext cx="0" cy="122086"/>
          </a:xfrm>
          <a:prstGeom prst="line">
            <a:avLst/>
          </a:prstGeom>
          <a:ln>
            <a:solidFill>
              <a:srgbClr val="77933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NuGet Gallery | Home">
            <a:extLst>
              <a:ext uri="{FF2B5EF4-FFF2-40B4-BE49-F238E27FC236}">
                <a16:creationId xmlns:a16="http://schemas.microsoft.com/office/drawing/2014/main" id="{32C54E3A-C04D-4078-B184-C1D42169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4" y="2821108"/>
            <a:ext cx="275917" cy="27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NuGet Gallery | Home">
            <a:extLst>
              <a:ext uri="{FF2B5EF4-FFF2-40B4-BE49-F238E27FC236}">
                <a16:creationId xmlns:a16="http://schemas.microsoft.com/office/drawing/2014/main" id="{692BA004-CB79-4C6E-958E-1639DCF36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92" y="2821107"/>
            <a:ext cx="275917" cy="27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C5A4-7138-436C-9FA8-DB8FA94A08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NuGet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CC804-9AB5-48CF-9EF6-D79E01D05A1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✅ Stays in the flow</a:t>
            </a:r>
          </a:p>
          <a:p>
            <a:r>
              <a:rPr lang="en-US" dirty="0"/>
              <a:t>✅ C# all the way</a:t>
            </a:r>
          </a:p>
          <a:p>
            <a:endParaRPr lang="en-US" dirty="0"/>
          </a:p>
          <a:p>
            <a:r>
              <a:rPr lang="en-US" dirty="0"/>
              <a:t>❌ Requires recompilation</a:t>
            </a:r>
          </a:p>
          <a:p>
            <a:r>
              <a:rPr lang="en-US" dirty="0"/>
              <a:t>❌ No cross-framework support</a:t>
            </a:r>
          </a:p>
          <a:p>
            <a:r>
              <a:rPr lang="en-US" dirty="0"/>
              <a:t>❌ Needs full evaluation before starting</a:t>
            </a:r>
          </a:p>
        </p:txBody>
      </p:sp>
    </p:spTree>
    <p:extLst>
      <p:ext uri="{BB962C8B-B14F-4D97-AF65-F5344CB8AC3E}">
        <p14:creationId xmlns:p14="http://schemas.microsoft.com/office/powerpoint/2010/main" val="335686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9" y="2571750"/>
            <a:ext cx="8197998" cy="1906808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Demo</a:t>
            </a:r>
            <a:br>
              <a:rPr lang="en-US" dirty="0"/>
            </a:br>
            <a:r>
              <a:rPr lang="en-US" dirty="0" err="1"/>
              <a:t>Blazor</a:t>
            </a:r>
            <a:r>
              <a:rPr lang="en-US" dirty="0"/>
              <a:t> Distributed</a:t>
            </a:r>
          </a:p>
        </p:txBody>
      </p:sp>
    </p:spTree>
    <p:extLst>
      <p:ext uri="{BB962C8B-B14F-4D97-AF65-F5344CB8AC3E}">
        <p14:creationId xmlns:p14="http://schemas.microsoft.com/office/powerpoint/2010/main" val="205535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-blazor-distributed">
            <a:hlinkClick r:id="" action="ppaction://media"/>
            <a:extLst>
              <a:ext uri="{FF2B5EF4-FFF2-40B4-BE49-F238E27FC236}">
                <a16:creationId xmlns:a16="http://schemas.microsoft.com/office/drawing/2014/main" id="{E0FD33F3-BD65-47FA-94AF-C2F9965606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DFDA-99CE-4611-9E4C-B2733F953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Combine with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33D90-4E31-4B76-B0FA-FBBD4AEFA67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✅ Recombine freely</a:t>
            </a:r>
          </a:p>
          <a:p>
            <a:r>
              <a:rPr lang="en-US" dirty="0"/>
              <a:t>✅ Allows using other frameworks</a:t>
            </a:r>
          </a:p>
          <a:p>
            <a:r>
              <a:rPr lang="en-US" dirty="0"/>
              <a:t>✅ Enables lazy loading of </a:t>
            </a:r>
            <a:r>
              <a:rPr lang="en-US" dirty="0" err="1"/>
              <a:t>Blazor</a:t>
            </a:r>
            <a:r>
              <a:rPr lang="en-US" dirty="0"/>
              <a:t> code</a:t>
            </a:r>
          </a:p>
          <a:p>
            <a:endParaRPr lang="en-US" dirty="0"/>
          </a:p>
          <a:p>
            <a:r>
              <a:rPr lang="en-US" dirty="0"/>
              <a:t>❌ Difficult to publish correctly</a:t>
            </a:r>
          </a:p>
          <a:p>
            <a:r>
              <a:rPr lang="en-US" dirty="0"/>
              <a:t>❌ Requires JS and C#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1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9" y="2571750"/>
            <a:ext cx="8197998" cy="1906808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Challenges</a:t>
            </a:r>
            <a:br>
              <a:rPr lang="en-US" dirty="0"/>
            </a:b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Microfrontend</a:t>
            </a:r>
            <a:r>
              <a:rPr lang="en-US" dirty="0"/>
              <a:t> Solution</a:t>
            </a:r>
          </a:p>
        </p:txBody>
      </p:sp>
    </p:spTree>
    <p:extLst>
      <p:ext uri="{BB962C8B-B14F-4D97-AF65-F5344CB8AC3E}">
        <p14:creationId xmlns:p14="http://schemas.microsoft.com/office/powerpoint/2010/main" val="3688919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9" y="2571750"/>
            <a:ext cx="8197998" cy="1906808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Challenge 1:</a:t>
            </a:r>
            <a:br>
              <a:rPr lang="en-US" dirty="0"/>
            </a:br>
            <a:r>
              <a:rPr lang="en-US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4644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-blazor-routing">
            <a:hlinkClick r:id="" action="ppaction://media"/>
            <a:extLst>
              <a:ext uri="{FF2B5EF4-FFF2-40B4-BE49-F238E27FC236}">
                <a16:creationId xmlns:a16="http://schemas.microsoft.com/office/drawing/2014/main" id="{C984034C-F2B1-450C-9D72-15E3B87EA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51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6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9" y="2571750"/>
            <a:ext cx="8197998" cy="1906808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Challenge 2:</a:t>
            </a:r>
            <a:br>
              <a:rPr lang="en-US" dirty="0"/>
            </a:br>
            <a:r>
              <a:rPr lang="en-US" dirty="0"/>
              <a:t>DOM Projection</a:t>
            </a:r>
          </a:p>
        </p:txBody>
      </p:sp>
    </p:spTree>
    <p:extLst>
      <p:ext uri="{BB962C8B-B14F-4D97-AF65-F5344CB8AC3E}">
        <p14:creationId xmlns:p14="http://schemas.microsoft.com/office/powerpoint/2010/main" val="8344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2CF2839-489F-49E6-9C55-C0884579D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26" y="1580705"/>
            <a:ext cx="3390382" cy="31445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B5AF8B-117E-4F5B-BE0C-00BA5D222E20}"/>
              </a:ext>
            </a:extLst>
          </p:cNvPr>
          <p:cNvSpPr txBox="1"/>
          <p:nvPr/>
        </p:nvSpPr>
        <p:spPr>
          <a:xfrm>
            <a:off x="4350103" y="1580705"/>
            <a:ext cx="4583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 Architect at </a:t>
            </a:r>
            <a:r>
              <a:rPr lang="en-US" b="1" dirty="0" err="1"/>
              <a:t>smapiot</a:t>
            </a:r>
            <a:endParaRPr lang="en-US" b="1" dirty="0"/>
          </a:p>
          <a:p>
            <a:r>
              <a:rPr lang="en-US" dirty="0"/>
              <a:t>IoT / Embedded Computing</a:t>
            </a:r>
          </a:p>
          <a:p>
            <a:r>
              <a:rPr lang="en-US" dirty="0"/>
              <a:t>Digital Transformation</a:t>
            </a:r>
          </a:p>
          <a:p>
            <a:r>
              <a:rPr lang="en-US" dirty="0"/>
              <a:t>Distributed Web Applications</a:t>
            </a:r>
          </a:p>
          <a:p>
            <a:br>
              <a:rPr lang="en-US" dirty="0"/>
            </a:br>
            <a:r>
              <a:rPr lang="en-US" b="1" dirty="0"/>
              <a:t>Open-Source Enthusiast</a:t>
            </a:r>
          </a:p>
          <a:p>
            <a:r>
              <a:rPr lang="en-US" dirty="0"/>
              <a:t>Microsoft MVP Development Tools</a:t>
            </a:r>
          </a:p>
          <a:p>
            <a:r>
              <a:rPr lang="en-US" dirty="0"/>
              <a:t>Projects for .NET and JS</a:t>
            </a:r>
          </a:p>
          <a:p>
            <a:r>
              <a:rPr lang="en-US" dirty="0"/>
              <a:t>Articles for various blogs and magazines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4FC55F-D414-466F-8D8E-8DD13CB57ADD}"/>
              </a:ext>
            </a:extLst>
          </p:cNvPr>
          <p:cNvSpPr/>
          <p:nvPr/>
        </p:nvSpPr>
        <p:spPr>
          <a:xfrm>
            <a:off x="1575025" y="430747"/>
            <a:ext cx="59939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Hello, I’m Florian!</a:t>
            </a:r>
          </a:p>
        </p:txBody>
      </p:sp>
    </p:spTree>
    <p:extLst>
      <p:ext uri="{BB962C8B-B14F-4D97-AF65-F5344CB8AC3E}">
        <p14:creationId xmlns:p14="http://schemas.microsoft.com/office/powerpoint/2010/main" val="294584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-blazor-projection">
            <a:hlinkClick r:id="" action="ppaction://media"/>
            <a:extLst>
              <a:ext uri="{FF2B5EF4-FFF2-40B4-BE49-F238E27FC236}">
                <a16:creationId xmlns:a16="http://schemas.microsoft.com/office/drawing/2014/main" id="{93F2FBE0-EE11-43E4-8FFA-5AB3E0B879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51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4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9" y="2571750"/>
            <a:ext cx="8197998" cy="1906808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Challenge 3:</a:t>
            </a:r>
            <a:br>
              <a:rPr lang="en-US" dirty="0"/>
            </a:br>
            <a:r>
              <a:rPr lang="en-US" dirty="0"/>
              <a:t>Dynamic Registration</a:t>
            </a:r>
          </a:p>
        </p:txBody>
      </p:sp>
    </p:spTree>
    <p:extLst>
      <p:ext uri="{BB962C8B-B14F-4D97-AF65-F5344CB8AC3E}">
        <p14:creationId xmlns:p14="http://schemas.microsoft.com/office/powerpoint/2010/main" val="2825266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-blazor-dynamic-registration">
            <a:hlinkClick r:id="" action="ppaction://media"/>
            <a:extLst>
              <a:ext uri="{FF2B5EF4-FFF2-40B4-BE49-F238E27FC236}">
                <a16:creationId xmlns:a16="http://schemas.microsoft.com/office/drawing/2014/main" id="{A6E98BAC-5E0C-48AA-9D6D-5DB0A8694A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51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9" y="2571750"/>
            <a:ext cx="8197998" cy="1906808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Challenge 4:</a:t>
            </a:r>
            <a:br>
              <a:rPr lang="en-US" dirty="0"/>
            </a:br>
            <a:r>
              <a:rPr lang="en-US" dirty="0"/>
              <a:t>Using Shared Components</a:t>
            </a:r>
          </a:p>
        </p:txBody>
      </p:sp>
    </p:spTree>
    <p:extLst>
      <p:ext uri="{BB962C8B-B14F-4D97-AF65-F5344CB8AC3E}">
        <p14:creationId xmlns:p14="http://schemas.microsoft.com/office/powerpoint/2010/main" val="3494964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-shared-components">
            <a:hlinkClick r:id="" action="ppaction://media"/>
            <a:extLst>
              <a:ext uri="{FF2B5EF4-FFF2-40B4-BE49-F238E27FC236}">
                <a16:creationId xmlns:a16="http://schemas.microsoft.com/office/drawing/2014/main" id="{0008B53C-FA66-470D-AD3E-DF002A0A52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51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2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9" y="2571750"/>
            <a:ext cx="8197998" cy="1906808"/>
          </a:xfrm>
        </p:spPr>
        <p:txBody>
          <a:bodyPr/>
          <a:lstStyle/>
          <a:p>
            <a:r>
              <a:rPr lang="en-US" sz="3200" strike="sngStrike" dirty="0">
                <a:solidFill>
                  <a:schemeClr val="tx1"/>
                </a:solidFill>
              </a:rPr>
              <a:t>Challenge 5:</a:t>
            </a:r>
            <a:br>
              <a:rPr lang="en-US" dirty="0"/>
            </a:br>
            <a:r>
              <a:rPr lang="en-US" dirty="0"/>
              <a:t>Lazy Loading</a:t>
            </a:r>
            <a:br>
              <a:rPr lang="en-US" dirty="0"/>
            </a:br>
            <a:br>
              <a:rPr lang="en-US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Solved in .NET 5 /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Blazor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5: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https://docs.microsoft.com/en-us/aspnet/core/blazor/webassembly-lazy-load-assemblies?view=aspnetcore-5.0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03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9" y="2571750"/>
            <a:ext cx="8197998" cy="190680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Reference Implementation</a:t>
            </a:r>
            <a:br>
              <a:rPr lang="en-US" dirty="0"/>
            </a:br>
            <a:br>
              <a:rPr lang="en-US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(Sources: https://github.com/piral-samples/azure-static-web-app)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C4C80-FB35-4643-85F6-391C8F3C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5223" y="908050"/>
            <a:ext cx="15621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6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ral-blazor">
            <a:hlinkClick r:id="" action="ppaction://media"/>
            <a:extLst>
              <a:ext uri="{FF2B5EF4-FFF2-40B4-BE49-F238E27FC236}">
                <a16:creationId xmlns:a16="http://schemas.microsoft.com/office/drawing/2014/main" id="{D23A8219-91ED-4E0E-9C3B-87B44B6DA6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2C164-48D6-4B36-9256-413516FD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88" y="3273755"/>
            <a:ext cx="2214431" cy="8304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FF3025-A7AF-4FE6-93C1-90A28108D5D2}"/>
              </a:ext>
            </a:extLst>
          </p:cNvPr>
          <p:cNvSpPr/>
          <p:nvPr/>
        </p:nvSpPr>
        <p:spPr>
          <a:xfrm>
            <a:off x="1228778" y="383891"/>
            <a:ext cx="668644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 framework for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modular distributed</a:t>
            </a:r>
          </a:p>
          <a:p>
            <a:pPr algn="ctr"/>
            <a:r>
              <a:rPr lang="en-US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Microfrontends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F4066-C644-4CE7-B6C4-BA9289530250}"/>
              </a:ext>
            </a:extLst>
          </p:cNvPr>
          <p:cNvSpPr txBox="1"/>
          <p:nvPr/>
        </p:nvSpPr>
        <p:spPr>
          <a:xfrm>
            <a:off x="4738083" y="3002405"/>
            <a:ext cx="3536546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https://piral.io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https://docs.piral.io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https://github.com/smapiot/piral</a:t>
            </a:r>
          </a:p>
        </p:txBody>
      </p:sp>
    </p:spTree>
    <p:extLst>
      <p:ext uri="{BB962C8B-B14F-4D97-AF65-F5344CB8AC3E}">
        <p14:creationId xmlns:p14="http://schemas.microsoft.com/office/powerpoint/2010/main" val="284928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ECFD99-D169-4D0A-8E97-3728ECC73E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D69A5C-ACF0-42CE-9058-7EDE9A9C45C1}"/>
              </a:ext>
            </a:extLst>
          </p:cNvPr>
          <p:cNvSpPr/>
          <p:nvPr/>
        </p:nvSpPr>
        <p:spPr>
          <a:xfrm>
            <a:off x="968930" y="3072943"/>
            <a:ext cx="156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 Frontend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Architecture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D36981-9D0B-400F-97C4-D54EB316241F}"/>
              </a:ext>
            </a:extLst>
          </p:cNvPr>
          <p:cNvSpPr/>
          <p:nvPr/>
        </p:nvSpPr>
        <p:spPr>
          <a:xfrm>
            <a:off x="3752810" y="3072942"/>
            <a:ext cx="1802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Architecture for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Distributed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Blazor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113DD9-0D54-4EB7-A6FE-4C4B4FFC767F}"/>
              </a:ext>
            </a:extLst>
          </p:cNvPr>
          <p:cNvSpPr/>
          <p:nvPr/>
        </p:nvSpPr>
        <p:spPr>
          <a:xfrm>
            <a:off x="6328050" y="3072943"/>
            <a:ext cx="2340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 for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Modular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Microfrontends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6E7620-791E-4B84-BCA2-4244E5071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41" y="1989574"/>
            <a:ext cx="1951229" cy="1083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C65C3-E3BF-428B-9C0C-11195C21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372" y="2270494"/>
            <a:ext cx="602512" cy="602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C0B04E-51B5-4E9D-B4F5-663040476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43" y="2208200"/>
            <a:ext cx="1951229" cy="64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7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Architecture Example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251F-E3FD-49F5-BDB8-C55A0C6ADA57}"/>
              </a:ext>
            </a:extLst>
          </p:cNvPr>
          <p:cNvSpPr/>
          <p:nvPr/>
        </p:nvSpPr>
        <p:spPr>
          <a:xfrm>
            <a:off x="699715" y="2849253"/>
            <a:ext cx="4428876" cy="1571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90FFE-8DD6-434D-9CA0-EC274FFE5B27}"/>
              </a:ext>
            </a:extLst>
          </p:cNvPr>
          <p:cNvSpPr/>
          <p:nvPr/>
        </p:nvSpPr>
        <p:spPr>
          <a:xfrm>
            <a:off x="950391" y="3113849"/>
            <a:ext cx="940496" cy="394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accent1">
                    <a:lumMod val="75000"/>
                  </a:schemeClr>
                </a:solidFill>
              </a:rPr>
              <a:t>Service A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76BFD8-11E8-4CB5-A467-7BB6FD6230A4}"/>
              </a:ext>
            </a:extLst>
          </p:cNvPr>
          <p:cNvSpPr/>
          <p:nvPr/>
        </p:nvSpPr>
        <p:spPr>
          <a:xfrm>
            <a:off x="5633598" y="2844118"/>
            <a:ext cx="2956028" cy="15768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Microservices</a:t>
            </a:r>
          </a:p>
          <a:p>
            <a:pPr marL="171450" lvl="1">
              <a:spcBef>
                <a:spcPts val="600"/>
              </a:spcBef>
            </a:pPr>
            <a:r>
              <a:rPr lang="en-US" sz="1100" dirty="0"/>
              <a:t>Scoped around business capabilities</a:t>
            </a:r>
          </a:p>
          <a:p>
            <a:pPr marL="171450" lvl="1">
              <a:spcBef>
                <a:spcPts val="600"/>
              </a:spcBef>
            </a:pPr>
            <a:r>
              <a:rPr lang="en-US" sz="1100" dirty="0"/>
              <a:t>Developed by autonomous teams</a:t>
            </a:r>
          </a:p>
          <a:p>
            <a:pPr marL="171450" lvl="1">
              <a:spcBef>
                <a:spcPts val="600"/>
              </a:spcBef>
            </a:pPr>
            <a:r>
              <a:rPr lang="en-US" sz="1100" dirty="0"/>
              <a:t>Own development &amp; deployment lifecycle</a:t>
            </a:r>
          </a:p>
          <a:p>
            <a:pPr marL="171450" lvl="1">
              <a:spcBef>
                <a:spcPts val="600"/>
              </a:spcBef>
            </a:pPr>
            <a:r>
              <a:rPr lang="en-US" sz="1100" dirty="0"/>
              <a:t>Loosely coupled</a:t>
            </a:r>
          </a:p>
          <a:p>
            <a:pPr marL="171450" lvl="1">
              <a:spcBef>
                <a:spcPts val="600"/>
              </a:spcBef>
            </a:pPr>
            <a:r>
              <a:rPr lang="en-US" sz="1100" dirty="0"/>
              <a:t>Technology independent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2B2BA-EA37-44F2-AE03-7DDF4FE368D1}"/>
              </a:ext>
            </a:extLst>
          </p:cNvPr>
          <p:cNvSpPr/>
          <p:nvPr/>
        </p:nvSpPr>
        <p:spPr>
          <a:xfrm>
            <a:off x="699715" y="1712157"/>
            <a:ext cx="4424521" cy="662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DCF0C3-E2B1-437C-9939-B0D0ED80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67" y="1169218"/>
            <a:ext cx="361583" cy="3511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383F4E-8526-4307-ADF6-D2C7E576B9EB}"/>
              </a:ext>
            </a:extLst>
          </p:cNvPr>
          <p:cNvSpPr/>
          <p:nvPr/>
        </p:nvSpPr>
        <p:spPr>
          <a:xfrm>
            <a:off x="1858342" y="1854692"/>
            <a:ext cx="2101031" cy="37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accent3">
                    <a:lumMod val="75000"/>
                  </a:schemeClr>
                </a:solidFill>
              </a:rPr>
              <a:t>Single Frontend Solution</a:t>
            </a:r>
            <a:endParaRPr lang="en-US" sz="11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FBED8C-78AF-4DD4-AFB4-A10561510C31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2908858" y="1520351"/>
            <a:ext cx="1" cy="33434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BD59781-44AB-4A09-872C-0D40E79B8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980" y="3338955"/>
            <a:ext cx="225392" cy="2211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D22CA0-3E69-4420-AC8A-BA79137D3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279" y="2043322"/>
            <a:ext cx="344475" cy="267598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E2FF381-5871-4669-A789-D62233D02BBA}"/>
              </a:ext>
            </a:extLst>
          </p:cNvPr>
          <p:cNvCxnSpPr>
            <a:cxnSpLocks/>
          </p:cNvCxnSpPr>
          <p:nvPr/>
        </p:nvCxnSpPr>
        <p:spPr>
          <a:xfrm>
            <a:off x="5639447" y="2849253"/>
            <a:ext cx="0" cy="157167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4781974-6041-4138-A709-1348F107758A}"/>
              </a:ext>
            </a:extLst>
          </p:cNvPr>
          <p:cNvSpPr/>
          <p:nvPr/>
        </p:nvSpPr>
        <p:spPr>
          <a:xfrm>
            <a:off x="5633598" y="1292087"/>
            <a:ext cx="2953766" cy="1367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Frontend</a:t>
            </a:r>
          </a:p>
          <a:p>
            <a:pPr marL="171450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</a:rPr>
              <a:t>Monolithic architecture</a:t>
            </a:r>
          </a:p>
          <a:p>
            <a:pPr marL="171450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</a:rPr>
              <a:t>Integrated and consistent user experience</a:t>
            </a:r>
          </a:p>
          <a:p>
            <a:pPr marL="171450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</a:rPr>
              <a:t>Developed by one central team</a:t>
            </a:r>
          </a:p>
          <a:p>
            <a:pPr marL="171450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</a:rPr>
              <a:t>Larger deployment releases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D61EB9-B6D2-49D6-B5B6-FDA464C5EB29}"/>
              </a:ext>
            </a:extLst>
          </p:cNvPr>
          <p:cNvCxnSpPr>
            <a:cxnSpLocks/>
          </p:cNvCxnSpPr>
          <p:nvPr/>
        </p:nvCxnSpPr>
        <p:spPr>
          <a:xfrm flipH="1">
            <a:off x="5645863" y="1292087"/>
            <a:ext cx="3206" cy="1367625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0D34A5C-B2E6-4791-9263-636405124A7B}"/>
              </a:ext>
            </a:extLst>
          </p:cNvPr>
          <p:cNvCxnSpPr>
            <a:cxnSpLocks/>
            <a:stCxn id="5" idx="0"/>
            <a:endCxn id="14" idx="2"/>
          </p:cNvCxnSpPr>
          <p:nvPr/>
        </p:nvCxnSpPr>
        <p:spPr>
          <a:xfrm rot="5400000" flipH="1" flipV="1">
            <a:off x="1720436" y="1925428"/>
            <a:ext cx="888624" cy="1488219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853CCF9A-990C-45BF-A5F7-F132D93A0242}"/>
              </a:ext>
            </a:extLst>
          </p:cNvPr>
          <p:cNvSpPr/>
          <p:nvPr/>
        </p:nvSpPr>
        <p:spPr>
          <a:xfrm>
            <a:off x="2434635" y="3113849"/>
            <a:ext cx="940496" cy="394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accent1">
                    <a:lumMod val="75000"/>
                  </a:schemeClr>
                </a:solidFill>
              </a:rPr>
              <a:t>Service B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EF257A90-463A-473D-8C15-B8728583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224" y="3341824"/>
            <a:ext cx="225392" cy="221164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11EF4C9-4B17-46F0-9D27-7AFB1B26B9DA}"/>
              </a:ext>
            </a:extLst>
          </p:cNvPr>
          <p:cNvSpPr/>
          <p:nvPr/>
        </p:nvSpPr>
        <p:spPr>
          <a:xfrm>
            <a:off x="3884493" y="3110980"/>
            <a:ext cx="940496" cy="394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accent1">
                    <a:lumMod val="75000"/>
                  </a:schemeClr>
                </a:solidFill>
              </a:rPr>
              <a:t>Service C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818869E-C006-4A21-A11A-59BC1613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82" y="3338955"/>
            <a:ext cx="225392" cy="221164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0A78A525-BA7D-4DB6-9B86-83DA68A9C8F1}"/>
              </a:ext>
            </a:extLst>
          </p:cNvPr>
          <p:cNvSpPr/>
          <p:nvPr/>
        </p:nvSpPr>
        <p:spPr>
          <a:xfrm>
            <a:off x="1724980" y="3788094"/>
            <a:ext cx="940496" cy="3947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Service X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436F1F7C-0986-43B8-B593-BF3AD3552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569" y="4016069"/>
            <a:ext cx="225392" cy="221164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4834F9C6-8F2A-435B-B9FB-EF125A4A8851}"/>
              </a:ext>
            </a:extLst>
          </p:cNvPr>
          <p:cNvSpPr/>
          <p:nvPr/>
        </p:nvSpPr>
        <p:spPr>
          <a:xfrm>
            <a:off x="3616679" y="3782974"/>
            <a:ext cx="940496" cy="3947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Service Y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9CEDD42-B33C-4C00-A93D-C1979F0CE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640" y="4005413"/>
            <a:ext cx="225392" cy="221164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F01FCD0-2219-4075-A89E-6740A42D3571}"/>
              </a:ext>
            </a:extLst>
          </p:cNvPr>
          <p:cNvCxnSpPr>
            <a:cxnSpLocks/>
            <a:stCxn id="100" idx="0"/>
            <a:endCxn id="94" idx="2"/>
          </p:cNvCxnSpPr>
          <p:nvPr/>
        </p:nvCxnSpPr>
        <p:spPr>
          <a:xfrm flipV="1">
            <a:off x="4086927" y="3505771"/>
            <a:ext cx="267814" cy="27720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7243B6-AEC8-4F97-A3F7-FDF8996F01F2}"/>
              </a:ext>
            </a:extLst>
          </p:cNvPr>
          <p:cNvCxnSpPr>
            <a:cxnSpLocks/>
            <a:stCxn id="96" idx="3"/>
            <a:endCxn id="100" idx="1"/>
          </p:cNvCxnSpPr>
          <p:nvPr/>
        </p:nvCxnSpPr>
        <p:spPr>
          <a:xfrm flipV="1">
            <a:off x="2665476" y="3980370"/>
            <a:ext cx="951203" cy="512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461EA7-5970-42D8-A7CD-67A3327DFB76}"/>
              </a:ext>
            </a:extLst>
          </p:cNvPr>
          <p:cNvCxnSpPr>
            <a:cxnSpLocks/>
            <a:stCxn id="96" idx="0"/>
            <a:endCxn id="92" idx="2"/>
          </p:cNvCxnSpPr>
          <p:nvPr/>
        </p:nvCxnSpPr>
        <p:spPr>
          <a:xfrm flipV="1">
            <a:off x="2195228" y="3508640"/>
            <a:ext cx="709655" cy="27945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07">
            <a:extLst>
              <a:ext uri="{FF2B5EF4-FFF2-40B4-BE49-F238E27FC236}">
                <a16:creationId xmlns:a16="http://schemas.microsoft.com/office/drawing/2014/main" id="{BD9B3A18-866A-4E4E-BCB6-EDF67D86EB00}"/>
              </a:ext>
            </a:extLst>
          </p:cNvPr>
          <p:cNvCxnSpPr>
            <a:cxnSpLocks/>
            <a:stCxn id="100" idx="1"/>
            <a:endCxn id="92" idx="2"/>
          </p:cNvCxnSpPr>
          <p:nvPr/>
        </p:nvCxnSpPr>
        <p:spPr>
          <a:xfrm flipH="1" flipV="1">
            <a:off x="2904883" y="3508640"/>
            <a:ext cx="711796" cy="47173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07">
            <a:extLst>
              <a:ext uri="{FF2B5EF4-FFF2-40B4-BE49-F238E27FC236}">
                <a16:creationId xmlns:a16="http://schemas.microsoft.com/office/drawing/2014/main" id="{CF26C5E0-78FB-47BB-8246-333ED0C70366}"/>
              </a:ext>
            </a:extLst>
          </p:cNvPr>
          <p:cNvCxnSpPr>
            <a:cxnSpLocks/>
            <a:stCxn id="96" idx="0"/>
            <a:endCxn id="5" idx="2"/>
          </p:cNvCxnSpPr>
          <p:nvPr/>
        </p:nvCxnSpPr>
        <p:spPr>
          <a:xfrm flipH="1" flipV="1">
            <a:off x="1420639" y="3508640"/>
            <a:ext cx="774589" cy="27945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73">
            <a:extLst>
              <a:ext uri="{FF2B5EF4-FFF2-40B4-BE49-F238E27FC236}">
                <a16:creationId xmlns:a16="http://schemas.microsoft.com/office/drawing/2014/main" id="{83306B1E-6DC3-45E8-87A0-A37766E62913}"/>
              </a:ext>
            </a:extLst>
          </p:cNvPr>
          <p:cNvCxnSpPr>
            <a:cxnSpLocks/>
            <a:stCxn id="92" idx="0"/>
            <a:endCxn id="14" idx="2"/>
          </p:cNvCxnSpPr>
          <p:nvPr/>
        </p:nvCxnSpPr>
        <p:spPr>
          <a:xfrm rot="5400000" flipH="1" flipV="1">
            <a:off x="2462558" y="2667550"/>
            <a:ext cx="888624" cy="397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73">
            <a:extLst>
              <a:ext uri="{FF2B5EF4-FFF2-40B4-BE49-F238E27FC236}">
                <a16:creationId xmlns:a16="http://schemas.microsoft.com/office/drawing/2014/main" id="{8432CC3A-C9AA-4E4E-9A65-BDF3549DFBB9}"/>
              </a:ext>
            </a:extLst>
          </p:cNvPr>
          <p:cNvCxnSpPr>
            <a:cxnSpLocks/>
            <a:stCxn id="94" idx="0"/>
            <a:endCxn id="14" idx="2"/>
          </p:cNvCxnSpPr>
          <p:nvPr/>
        </p:nvCxnSpPr>
        <p:spPr>
          <a:xfrm rot="16200000" flipV="1">
            <a:off x="3188923" y="1945161"/>
            <a:ext cx="885755" cy="1445883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34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6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6694888-4612-4ECF-8515-D4D28D998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01" b="14153"/>
          <a:stretch/>
        </p:blipFill>
        <p:spPr>
          <a:xfrm>
            <a:off x="0" y="0"/>
            <a:ext cx="9144000" cy="471456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DDF9977-1D92-4235-8842-A14DE9F5DD8E}"/>
              </a:ext>
            </a:extLst>
          </p:cNvPr>
          <p:cNvSpPr/>
          <p:nvPr/>
        </p:nvSpPr>
        <p:spPr>
          <a:xfrm>
            <a:off x="220247" y="898978"/>
            <a:ext cx="3229429" cy="3345543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F631E-AA1A-4BFB-A893-5C452E3927AB}"/>
              </a:ext>
            </a:extLst>
          </p:cNvPr>
          <p:cNvSpPr txBox="1"/>
          <p:nvPr/>
        </p:nvSpPr>
        <p:spPr>
          <a:xfrm>
            <a:off x="1105784" y="1125200"/>
            <a:ext cx="284243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smapiot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smapiot.com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smapiot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Florian Rappl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florian.rappl@smapiot.com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FlorianRappl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Piral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piral.io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docs.piral.io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BA109-489C-4EBF-8B55-AC58974206BD}"/>
              </a:ext>
            </a:extLst>
          </p:cNvPr>
          <p:cNvSpPr/>
          <p:nvPr/>
        </p:nvSpPr>
        <p:spPr>
          <a:xfrm>
            <a:off x="4572000" y="849286"/>
            <a:ext cx="3877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051DCD-ACD2-4E47-8892-63721FC296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06" t="24451" r="30120" b="22079"/>
          <a:stretch/>
        </p:blipFill>
        <p:spPr>
          <a:xfrm>
            <a:off x="342832" y="2110085"/>
            <a:ext cx="702363" cy="9233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38DC72-1609-4351-A795-058262563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31" y="1218802"/>
            <a:ext cx="702363" cy="7023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8EF3A3-3D76-4302-855F-76EAACF92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93" y="3445316"/>
            <a:ext cx="402989" cy="4029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2745A1-99BD-4D7F-A6E1-C81E50F78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551" y="2346251"/>
            <a:ext cx="2553435" cy="23683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73CD1E6-3829-41A8-ADDB-F07160039F1F}"/>
              </a:ext>
            </a:extLst>
          </p:cNvPr>
          <p:cNvSpPr txBox="1"/>
          <p:nvPr/>
        </p:nvSpPr>
        <p:spPr>
          <a:xfrm>
            <a:off x="4277901" y="2440944"/>
            <a:ext cx="18357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(in </a:t>
            </a:r>
            <a:r>
              <a:rPr lang="de-DE" sz="1050" dirty="0" err="1">
                <a:solidFill>
                  <a:schemeClr val="bg1"/>
                </a:solidFill>
              </a:rPr>
              <a:t>preparation</a:t>
            </a:r>
            <a:r>
              <a:rPr lang="de-DE" sz="1050" dirty="0">
                <a:solidFill>
                  <a:schemeClr val="bg1"/>
                </a:solidFill>
              </a:rPr>
              <a:t> / </a:t>
            </a:r>
            <a:r>
              <a:rPr lang="de-DE" sz="1050" dirty="0" err="1">
                <a:solidFill>
                  <a:schemeClr val="bg1"/>
                </a:solidFill>
              </a:rPr>
              <a:t>mid</a:t>
            </a:r>
            <a:r>
              <a:rPr lang="de-DE" sz="1050" dirty="0">
                <a:solidFill>
                  <a:schemeClr val="bg1"/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81046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zure portal">
            <a:extLst>
              <a:ext uri="{FF2B5EF4-FFF2-40B4-BE49-F238E27FC236}">
                <a16:creationId xmlns:a16="http://schemas.microsoft.com/office/drawing/2014/main" id="{31E198EC-BB1F-49FF-8F82-4B956F91E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7"/>
          <a:stretch/>
        </p:blipFill>
        <p:spPr bwMode="auto">
          <a:xfrm>
            <a:off x="500306" y="550102"/>
            <a:ext cx="8143388" cy="35910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3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ZEISS Metrology Portal – Software Center">
            <a:extLst>
              <a:ext uri="{FF2B5EF4-FFF2-40B4-BE49-F238E27FC236}">
                <a16:creationId xmlns:a16="http://schemas.microsoft.com/office/drawing/2014/main" id="{D25FAC28-4AF5-4C3C-8E75-871A7A1F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585" y="179272"/>
            <a:ext cx="5496829" cy="4122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E251B4-A6B3-444D-BEDE-8FB1D31125B3}"/>
              </a:ext>
            </a:extLst>
          </p:cNvPr>
          <p:cNvSpPr/>
          <p:nvPr/>
        </p:nvSpPr>
        <p:spPr>
          <a:xfrm>
            <a:off x="3040743" y="1342572"/>
            <a:ext cx="3998686" cy="2184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SP.NET Blog | Blazor now in official preview!">
            <a:extLst>
              <a:ext uri="{FF2B5EF4-FFF2-40B4-BE49-F238E27FC236}">
                <a16:creationId xmlns:a16="http://schemas.microsoft.com/office/drawing/2014/main" id="{007E94BD-3D29-4BD2-A9ED-3AD59077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86" y="3235316"/>
            <a:ext cx="516628" cy="51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BB112-E460-4F45-B085-F048F20F6122}"/>
              </a:ext>
            </a:extLst>
          </p:cNvPr>
          <p:cNvSpPr txBox="1"/>
          <p:nvPr/>
        </p:nvSpPr>
        <p:spPr>
          <a:xfrm>
            <a:off x="5414493" y="4412355"/>
            <a:ext cx="3403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this is not actually </a:t>
            </a:r>
            <a:r>
              <a:rPr lang="en-US" sz="1200" dirty="0" err="1"/>
              <a:t>Blazor</a:t>
            </a:r>
            <a:r>
              <a:rPr lang="en-US" sz="1200" dirty="0"/>
              <a:t>, but you get the idea</a:t>
            </a:r>
          </a:p>
        </p:txBody>
      </p:sp>
    </p:spTree>
    <p:extLst>
      <p:ext uri="{BB962C8B-B14F-4D97-AF65-F5344CB8AC3E}">
        <p14:creationId xmlns:p14="http://schemas.microsoft.com/office/powerpoint/2010/main" val="105261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F0E195-DD42-4666-BB13-E07FA6DEB9A8}"/>
              </a:ext>
            </a:extLst>
          </p:cNvPr>
          <p:cNvSpPr txBox="1">
            <a:spLocks/>
          </p:cNvSpPr>
          <p:nvPr/>
        </p:nvSpPr>
        <p:spPr>
          <a:xfrm>
            <a:off x="510779" y="2571750"/>
            <a:ext cx="8197998" cy="1906808"/>
          </a:xfrm>
          <a:prstGeom prst="rect">
            <a:avLst/>
          </a:prstGeom>
        </p:spPr>
        <p:txBody>
          <a:bodyPr lIns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br>
              <a:rPr lang="en-US" dirty="0">
                <a:solidFill>
                  <a:srgbClr val="4826C0"/>
                </a:solidFill>
              </a:rPr>
            </a:br>
            <a:r>
              <a:rPr lang="en-US" dirty="0" err="1">
                <a:solidFill>
                  <a:srgbClr val="4826C0"/>
                </a:solidFill>
              </a:rPr>
              <a:t>Microfrontend</a:t>
            </a:r>
            <a:r>
              <a:rPr lang="en-US" dirty="0">
                <a:solidFill>
                  <a:srgbClr val="4826C0"/>
                </a:solidFill>
              </a:rPr>
              <a:t>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A4E4E0-5E41-114E-B19B-6C447E336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3"/>
          <a:stretch/>
        </p:blipFill>
        <p:spPr>
          <a:xfrm>
            <a:off x="510779" y="445550"/>
            <a:ext cx="1526177" cy="21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59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9" y="416571"/>
            <a:ext cx="8197998" cy="629447"/>
          </a:xfrm>
        </p:spPr>
        <p:txBody>
          <a:bodyPr/>
          <a:lstStyle/>
          <a:p>
            <a:r>
              <a:rPr lang="en-US" dirty="0" err="1"/>
              <a:t>Microfrontend</a:t>
            </a:r>
            <a:r>
              <a:rPr lang="en-US" dirty="0"/>
              <a:t>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251F-E3FD-49F5-BDB8-C55A0C6ADA57}"/>
              </a:ext>
            </a:extLst>
          </p:cNvPr>
          <p:cNvSpPr/>
          <p:nvPr/>
        </p:nvSpPr>
        <p:spPr>
          <a:xfrm>
            <a:off x="582563" y="3642387"/>
            <a:ext cx="5543550" cy="733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90FFE-8DD6-434D-9CA0-EC274FFE5B27}"/>
              </a:ext>
            </a:extLst>
          </p:cNvPr>
          <p:cNvSpPr/>
          <p:nvPr/>
        </p:nvSpPr>
        <p:spPr>
          <a:xfrm>
            <a:off x="1162847" y="3813011"/>
            <a:ext cx="940496" cy="394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Service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2B2BA-EA37-44F2-AE03-7DDF4FE368D1}"/>
              </a:ext>
            </a:extLst>
          </p:cNvPr>
          <p:cNvSpPr/>
          <p:nvPr/>
        </p:nvSpPr>
        <p:spPr>
          <a:xfrm>
            <a:off x="582563" y="1733385"/>
            <a:ext cx="5543550" cy="14599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Distributed Web Application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FBED8C-78AF-4DD4-AFB4-A10561510C31}"/>
              </a:ext>
            </a:extLst>
          </p:cNvPr>
          <p:cNvCxnSpPr>
            <a:cxnSpLocks/>
            <a:stCxn id="5" idx="0"/>
            <a:endCxn id="37" idx="2"/>
          </p:cNvCxnSpPr>
          <p:nvPr/>
        </p:nvCxnSpPr>
        <p:spPr>
          <a:xfrm flipV="1">
            <a:off x="1633095" y="3010083"/>
            <a:ext cx="0" cy="80292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BD59781-44AB-4A09-872C-0D40E79B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36" y="4038117"/>
            <a:ext cx="225392" cy="221164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853CCF9A-990C-45BF-A5F7-F132D93A0242}"/>
              </a:ext>
            </a:extLst>
          </p:cNvPr>
          <p:cNvSpPr/>
          <p:nvPr/>
        </p:nvSpPr>
        <p:spPr>
          <a:xfrm>
            <a:off x="2311702" y="3814645"/>
            <a:ext cx="940496" cy="394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Service B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EF257A90-463A-473D-8C15-B8728583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291" y="4042620"/>
            <a:ext cx="225392" cy="221164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11EF4C9-4B17-46F0-9D27-7AFB1B26B9DA}"/>
              </a:ext>
            </a:extLst>
          </p:cNvPr>
          <p:cNvSpPr/>
          <p:nvPr/>
        </p:nvSpPr>
        <p:spPr>
          <a:xfrm>
            <a:off x="3455961" y="3811776"/>
            <a:ext cx="940496" cy="394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Service C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818869E-C006-4A21-A11A-59BC16134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50" y="4039751"/>
            <a:ext cx="225392" cy="22116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09ADF3D-B1AE-4D7A-8DFB-BFE41506B038}"/>
              </a:ext>
            </a:extLst>
          </p:cNvPr>
          <p:cNvSpPr/>
          <p:nvPr/>
        </p:nvSpPr>
        <p:spPr>
          <a:xfrm>
            <a:off x="1162847" y="2208206"/>
            <a:ext cx="940496" cy="8018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Frontend 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5D426D-7B9D-47DF-B30E-81DEA885EC15}"/>
              </a:ext>
            </a:extLst>
          </p:cNvPr>
          <p:cNvSpPr/>
          <p:nvPr/>
        </p:nvSpPr>
        <p:spPr>
          <a:xfrm>
            <a:off x="2309404" y="2206856"/>
            <a:ext cx="940496" cy="8048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Frontend 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3CB3F9-6784-4699-AD4F-35C3E07A3BF6}"/>
              </a:ext>
            </a:extLst>
          </p:cNvPr>
          <p:cNvSpPr/>
          <p:nvPr/>
        </p:nvSpPr>
        <p:spPr>
          <a:xfrm>
            <a:off x="3455961" y="2206855"/>
            <a:ext cx="940496" cy="8048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Frontend C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6B9C28-251F-499E-A36C-2BE7A1E9E7CC}"/>
              </a:ext>
            </a:extLst>
          </p:cNvPr>
          <p:cNvCxnSpPr>
            <a:cxnSpLocks/>
            <a:stCxn id="92" idx="0"/>
            <a:endCxn id="43" idx="2"/>
          </p:cNvCxnSpPr>
          <p:nvPr/>
        </p:nvCxnSpPr>
        <p:spPr>
          <a:xfrm flipH="1" flipV="1">
            <a:off x="2779652" y="3011718"/>
            <a:ext cx="2298" cy="80292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0669AD-34E8-4C2B-9976-2092FDBECD4A}"/>
              </a:ext>
            </a:extLst>
          </p:cNvPr>
          <p:cNvCxnSpPr>
            <a:cxnSpLocks/>
            <a:stCxn id="94" idx="0"/>
            <a:endCxn id="44" idx="2"/>
          </p:cNvCxnSpPr>
          <p:nvPr/>
        </p:nvCxnSpPr>
        <p:spPr>
          <a:xfrm flipV="1">
            <a:off x="3926209" y="3011719"/>
            <a:ext cx="0" cy="80005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24D5E06-3F10-4951-9FD0-9FC97D9C6C30}"/>
              </a:ext>
            </a:extLst>
          </p:cNvPr>
          <p:cNvSpPr/>
          <p:nvPr/>
        </p:nvSpPr>
        <p:spPr>
          <a:xfrm>
            <a:off x="4583804" y="3810142"/>
            <a:ext cx="940496" cy="394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Service D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0287CEB-0D9A-4363-80F9-019BF4DA9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393" y="4038117"/>
            <a:ext cx="225392" cy="22116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B60C7FD-938A-4D59-B2C2-3C0E5C0BD7D4}"/>
              </a:ext>
            </a:extLst>
          </p:cNvPr>
          <p:cNvSpPr/>
          <p:nvPr/>
        </p:nvSpPr>
        <p:spPr>
          <a:xfrm>
            <a:off x="4583804" y="2205221"/>
            <a:ext cx="940496" cy="8048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Frontend D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53C788-7292-48DA-AFF4-F4489EE2F917}"/>
              </a:ext>
            </a:extLst>
          </p:cNvPr>
          <p:cNvCxnSpPr>
            <a:cxnSpLocks/>
            <a:stCxn id="59" idx="0"/>
            <a:endCxn id="61" idx="2"/>
          </p:cNvCxnSpPr>
          <p:nvPr/>
        </p:nvCxnSpPr>
        <p:spPr>
          <a:xfrm flipV="1">
            <a:off x="5054052" y="3010085"/>
            <a:ext cx="0" cy="80005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A15CB9A-936D-4BB7-BEF2-3D32C2EB5A67}"/>
              </a:ext>
            </a:extLst>
          </p:cNvPr>
          <p:cNvSpPr txBox="1"/>
          <p:nvPr/>
        </p:nvSpPr>
        <p:spPr>
          <a:xfrm>
            <a:off x="6500898" y="202401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EA0A871-349B-402A-9E68-B0FE19D162CA}"/>
              </a:ext>
            </a:extLst>
          </p:cNvPr>
          <p:cNvSpPr/>
          <p:nvPr/>
        </p:nvSpPr>
        <p:spPr>
          <a:xfrm>
            <a:off x="6601901" y="2445558"/>
            <a:ext cx="146304" cy="1463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D7B438-1327-4141-9DDF-2C40FC4EAF47}"/>
              </a:ext>
            </a:extLst>
          </p:cNvPr>
          <p:cNvSpPr txBox="1"/>
          <p:nvPr/>
        </p:nvSpPr>
        <p:spPr>
          <a:xfrm>
            <a:off x="6792599" y="2380210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Microfrontend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5EB85F-5469-4DE7-B171-4EC036DB9697}"/>
              </a:ext>
            </a:extLst>
          </p:cNvPr>
          <p:cNvSpPr txBox="1"/>
          <p:nvPr/>
        </p:nvSpPr>
        <p:spPr>
          <a:xfrm>
            <a:off x="6500898" y="3672976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Backend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968B30-5F13-4FC5-8901-9A4ACCC86361}"/>
              </a:ext>
            </a:extLst>
          </p:cNvPr>
          <p:cNvSpPr/>
          <p:nvPr/>
        </p:nvSpPr>
        <p:spPr>
          <a:xfrm>
            <a:off x="6601901" y="4093402"/>
            <a:ext cx="146304" cy="1460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CA71E4D-37ED-4B37-B741-AE719AAB433F}"/>
              </a:ext>
            </a:extLst>
          </p:cNvPr>
          <p:cNvSpPr txBox="1"/>
          <p:nvPr/>
        </p:nvSpPr>
        <p:spPr>
          <a:xfrm>
            <a:off x="6787006" y="4010199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1325F-108F-44A8-8C06-695D4E55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928" y="2855158"/>
            <a:ext cx="272250" cy="216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828C04-9183-49E9-AD56-16A164FC1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324" y="2851732"/>
            <a:ext cx="272250" cy="21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DCB906A-DAD5-4706-A005-E4C5EFE55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54" y="2846738"/>
            <a:ext cx="272250" cy="21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209BD0A-F39D-44A2-9507-A9FB7D298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048" y="2846738"/>
            <a:ext cx="27225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7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7" grpId="0" animBg="1"/>
      <p:bldP spid="43" grpId="0" animBg="1"/>
      <p:bldP spid="44" grpId="0" animBg="1"/>
      <p:bldP spid="61" grpId="0" animBg="1"/>
      <p:bldP spid="34" grpId="0"/>
      <p:bldP spid="77" grpId="0" animBg="1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579A652-EFDD-46B0-BC55-16EA9347C7BD}"/>
              </a:ext>
            </a:extLst>
          </p:cNvPr>
          <p:cNvSpPr/>
          <p:nvPr/>
        </p:nvSpPr>
        <p:spPr>
          <a:xfrm>
            <a:off x="582563" y="1733385"/>
            <a:ext cx="5543550" cy="14599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Distributed Web 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B93338-A3FB-4FB2-A3DE-2228211ECCB7}"/>
              </a:ext>
            </a:extLst>
          </p:cNvPr>
          <p:cNvSpPr/>
          <p:nvPr/>
        </p:nvSpPr>
        <p:spPr>
          <a:xfrm>
            <a:off x="1162847" y="2208206"/>
            <a:ext cx="940496" cy="8018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Frontend 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570F63-2FB7-49CB-8841-77CE273A7DA3}"/>
              </a:ext>
            </a:extLst>
          </p:cNvPr>
          <p:cNvSpPr/>
          <p:nvPr/>
        </p:nvSpPr>
        <p:spPr>
          <a:xfrm>
            <a:off x="2309404" y="2206856"/>
            <a:ext cx="940496" cy="8048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Frontend 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D8ED63D-C04D-4FC6-BC9C-1D5DDFB7CE81}"/>
              </a:ext>
            </a:extLst>
          </p:cNvPr>
          <p:cNvSpPr/>
          <p:nvPr/>
        </p:nvSpPr>
        <p:spPr>
          <a:xfrm>
            <a:off x="3455961" y="2206855"/>
            <a:ext cx="940496" cy="8048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Frontend 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53B234-509F-4732-9377-277BC3559E90}"/>
              </a:ext>
            </a:extLst>
          </p:cNvPr>
          <p:cNvSpPr/>
          <p:nvPr/>
        </p:nvSpPr>
        <p:spPr>
          <a:xfrm>
            <a:off x="4583804" y="2205221"/>
            <a:ext cx="940496" cy="8048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Frontend D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EF933B6-66F6-403A-BDCF-B69C55E05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28" y="2855158"/>
            <a:ext cx="272250" cy="216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963E784-5C99-454E-9C89-A4EA3B9F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24" y="2851732"/>
            <a:ext cx="272250" cy="216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BC9732E-D93D-4298-912D-B5BEFFEF6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054" y="2846738"/>
            <a:ext cx="272250" cy="216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6E83AC-B191-4436-8987-C6017113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048" y="2846738"/>
            <a:ext cx="272250" cy="2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9" y="416571"/>
            <a:ext cx="8197998" cy="629447"/>
          </a:xfrm>
        </p:spPr>
        <p:txBody>
          <a:bodyPr/>
          <a:lstStyle/>
          <a:p>
            <a:r>
              <a:rPr lang="en-US" dirty="0"/>
              <a:t>Proposed Frontend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251F-E3FD-49F5-BDB8-C55A0C6ADA57}"/>
              </a:ext>
            </a:extLst>
          </p:cNvPr>
          <p:cNvSpPr/>
          <p:nvPr/>
        </p:nvSpPr>
        <p:spPr>
          <a:xfrm>
            <a:off x="582563" y="3642387"/>
            <a:ext cx="5543550" cy="733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90FFE-8DD6-434D-9CA0-EC274FFE5B27}"/>
              </a:ext>
            </a:extLst>
          </p:cNvPr>
          <p:cNvSpPr/>
          <p:nvPr/>
        </p:nvSpPr>
        <p:spPr>
          <a:xfrm>
            <a:off x="1162847" y="3813011"/>
            <a:ext cx="940496" cy="394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Service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2B2BA-EA37-44F2-AE03-7DDF4FE368D1}"/>
              </a:ext>
            </a:extLst>
          </p:cNvPr>
          <p:cNvSpPr/>
          <p:nvPr/>
        </p:nvSpPr>
        <p:spPr>
          <a:xfrm>
            <a:off x="582563" y="1376545"/>
            <a:ext cx="5543550" cy="18167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Modular Distributed Web Application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FBED8C-78AF-4DD4-AFB4-A10561510C31}"/>
              </a:ext>
            </a:extLst>
          </p:cNvPr>
          <p:cNvCxnSpPr>
            <a:cxnSpLocks/>
            <a:stCxn id="5" idx="0"/>
            <a:endCxn id="37" idx="2"/>
          </p:cNvCxnSpPr>
          <p:nvPr/>
        </p:nvCxnSpPr>
        <p:spPr>
          <a:xfrm flipV="1">
            <a:off x="1633095" y="3010083"/>
            <a:ext cx="0" cy="80292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BD59781-44AB-4A09-872C-0D40E79B8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36" y="4038117"/>
            <a:ext cx="225392" cy="221164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853CCF9A-990C-45BF-A5F7-F132D93A0242}"/>
              </a:ext>
            </a:extLst>
          </p:cNvPr>
          <p:cNvSpPr/>
          <p:nvPr/>
        </p:nvSpPr>
        <p:spPr>
          <a:xfrm>
            <a:off x="2311702" y="3814645"/>
            <a:ext cx="940496" cy="394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Service B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EF257A90-463A-473D-8C15-B8728583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291" y="4042620"/>
            <a:ext cx="225392" cy="221164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11EF4C9-4B17-46F0-9D27-7AFB1B26B9DA}"/>
              </a:ext>
            </a:extLst>
          </p:cNvPr>
          <p:cNvSpPr/>
          <p:nvPr/>
        </p:nvSpPr>
        <p:spPr>
          <a:xfrm>
            <a:off x="3455961" y="3811776"/>
            <a:ext cx="940496" cy="394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Service C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818869E-C006-4A21-A11A-59BC1613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550" y="4039751"/>
            <a:ext cx="225392" cy="22116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09ADF3D-B1AE-4D7A-8DFB-BFE41506B038}"/>
              </a:ext>
            </a:extLst>
          </p:cNvPr>
          <p:cNvSpPr/>
          <p:nvPr/>
        </p:nvSpPr>
        <p:spPr>
          <a:xfrm>
            <a:off x="1162847" y="2208206"/>
            <a:ext cx="940496" cy="8018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Module 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51AE28-3E00-4135-A7ED-EC3F2FC99F4C}"/>
              </a:ext>
            </a:extLst>
          </p:cNvPr>
          <p:cNvSpPr/>
          <p:nvPr/>
        </p:nvSpPr>
        <p:spPr>
          <a:xfrm rot="16200000">
            <a:off x="259342" y="2309438"/>
            <a:ext cx="1304744" cy="29620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Shared Libraries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6B97CE-2A1B-4ED9-9B81-33B81288E37D}"/>
              </a:ext>
            </a:extLst>
          </p:cNvPr>
          <p:cNvSpPr/>
          <p:nvPr/>
        </p:nvSpPr>
        <p:spPr>
          <a:xfrm rot="16200000">
            <a:off x="5142165" y="2309829"/>
            <a:ext cx="1303961" cy="29620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Pattern Library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5D426D-7B9D-47DF-B30E-81DEA885EC15}"/>
              </a:ext>
            </a:extLst>
          </p:cNvPr>
          <p:cNvSpPr/>
          <p:nvPr/>
        </p:nvSpPr>
        <p:spPr>
          <a:xfrm>
            <a:off x="2309404" y="2206856"/>
            <a:ext cx="940496" cy="8048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Module 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3CB3F9-6784-4699-AD4F-35C3E07A3BF6}"/>
              </a:ext>
            </a:extLst>
          </p:cNvPr>
          <p:cNvSpPr/>
          <p:nvPr/>
        </p:nvSpPr>
        <p:spPr>
          <a:xfrm>
            <a:off x="3455961" y="2206855"/>
            <a:ext cx="940496" cy="8048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Module C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6B9C28-251F-499E-A36C-2BE7A1E9E7CC}"/>
              </a:ext>
            </a:extLst>
          </p:cNvPr>
          <p:cNvCxnSpPr>
            <a:cxnSpLocks/>
            <a:stCxn id="92" idx="0"/>
            <a:endCxn id="43" idx="2"/>
          </p:cNvCxnSpPr>
          <p:nvPr/>
        </p:nvCxnSpPr>
        <p:spPr>
          <a:xfrm flipH="1" flipV="1">
            <a:off x="2779652" y="3011718"/>
            <a:ext cx="2298" cy="80292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0669AD-34E8-4C2B-9976-2092FDBECD4A}"/>
              </a:ext>
            </a:extLst>
          </p:cNvPr>
          <p:cNvCxnSpPr>
            <a:cxnSpLocks/>
            <a:stCxn id="94" idx="0"/>
            <a:endCxn id="44" idx="2"/>
          </p:cNvCxnSpPr>
          <p:nvPr/>
        </p:nvCxnSpPr>
        <p:spPr>
          <a:xfrm flipV="1">
            <a:off x="3926209" y="3011719"/>
            <a:ext cx="0" cy="80005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F0D353F-0643-44D3-B089-6129648999BA}"/>
              </a:ext>
            </a:extLst>
          </p:cNvPr>
          <p:cNvSpPr/>
          <p:nvPr/>
        </p:nvSpPr>
        <p:spPr>
          <a:xfrm>
            <a:off x="1102755" y="1805952"/>
            <a:ext cx="4481030" cy="29620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Core and Common Capabilities</a:t>
            </a: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D4558030-5D4D-4A6A-91C2-E9EBA473DD27}"/>
              </a:ext>
            </a:extLst>
          </p:cNvPr>
          <p:cNvSpPr/>
          <p:nvPr/>
        </p:nvSpPr>
        <p:spPr>
          <a:xfrm>
            <a:off x="1979948" y="2885469"/>
            <a:ext cx="182880" cy="182880"/>
          </a:xfrm>
          <a:prstGeom prst="cube">
            <a:avLst>
              <a:gd name="adj" fmla="val 309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4E76481A-26F3-4F7C-A52A-49FE955E90BC}"/>
              </a:ext>
            </a:extLst>
          </p:cNvPr>
          <p:cNvSpPr/>
          <p:nvPr/>
        </p:nvSpPr>
        <p:spPr>
          <a:xfrm>
            <a:off x="3126372" y="2870529"/>
            <a:ext cx="182880" cy="182880"/>
          </a:xfrm>
          <a:prstGeom prst="cube">
            <a:avLst>
              <a:gd name="adj" fmla="val 309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1B3B612D-3DC7-4D45-B103-DC42AB3474CF}"/>
              </a:ext>
            </a:extLst>
          </p:cNvPr>
          <p:cNvSpPr/>
          <p:nvPr/>
        </p:nvSpPr>
        <p:spPr>
          <a:xfrm>
            <a:off x="4251806" y="2887103"/>
            <a:ext cx="182880" cy="182880"/>
          </a:xfrm>
          <a:prstGeom prst="cube">
            <a:avLst>
              <a:gd name="adj" fmla="val 309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4D5E06-3F10-4951-9FD0-9FC97D9C6C30}"/>
              </a:ext>
            </a:extLst>
          </p:cNvPr>
          <p:cNvSpPr/>
          <p:nvPr/>
        </p:nvSpPr>
        <p:spPr>
          <a:xfrm>
            <a:off x="4583804" y="3810142"/>
            <a:ext cx="940496" cy="394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Service D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0287CEB-0D9A-4363-80F9-019BF4DA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393" y="4038117"/>
            <a:ext cx="225392" cy="22116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B60C7FD-938A-4D59-B2C2-3C0E5C0BD7D4}"/>
              </a:ext>
            </a:extLst>
          </p:cNvPr>
          <p:cNvSpPr/>
          <p:nvPr/>
        </p:nvSpPr>
        <p:spPr>
          <a:xfrm>
            <a:off x="4583804" y="2205221"/>
            <a:ext cx="940496" cy="8048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Module D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53C788-7292-48DA-AFF4-F4489EE2F917}"/>
              </a:ext>
            </a:extLst>
          </p:cNvPr>
          <p:cNvCxnSpPr>
            <a:cxnSpLocks/>
            <a:stCxn id="59" idx="0"/>
            <a:endCxn id="61" idx="2"/>
          </p:cNvCxnSpPr>
          <p:nvPr/>
        </p:nvCxnSpPr>
        <p:spPr>
          <a:xfrm flipV="1">
            <a:off x="5054052" y="3010085"/>
            <a:ext cx="0" cy="80005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4C729010-A975-4867-9D46-75D36B717A6D}"/>
              </a:ext>
            </a:extLst>
          </p:cNvPr>
          <p:cNvSpPr/>
          <p:nvPr/>
        </p:nvSpPr>
        <p:spPr>
          <a:xfrm>
            <a:off x="5379649" y="2885469"/>
            <a:ext cx="182880" cy="182880"/>
          </a:xfrm>
          <a:prstGeom prst="cube">
            <a:avLst>
              <a:gd name="adj" fmla="val 309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15CB9A-936D-4BB7-BEF2-3D32C2EB5A67}"/>
              </a:ext>
            </a:extLst>
          </p:cNvPr>
          <p:cNvSpPr txBox="1"/>
          <p:nvPr/>
        </p:nvSpPr>
        <p:spPr>
          <a:xfrm>
            <a:off x="6500898" y="1781932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308E817-A085-488D-94A6-69D18ABC0942}"/>
              </a:ext>
            </a:extLst>
          </p:cNvPr>
          <p:cNvSpPr/>
          <p:nvPr/>
        </p:nvSpPr>
        <p:spPr>
          <a:xfrm>
            <a:off x="6599898" y="2171804"/>
            <a:ext cx="146304" cy="14609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8B4C9B-A289-423F-9FFB-2A7C1C360492}"/>
              </a:ext>
            </a:extLst>
          </p:cNvPr>
          <p:cNvSpPr txBox="1"/>
          <p:nvPr/>
        </p:nvSpPr>
        <p:spPr>
          <a:xfrm>
            <a:off x="6792599" y="2106351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 Shell Component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EA0A871-349B-402A-9E68-B0FE19D162CA}"/>
              </a:ext>
            </a:extLst>
          </p:cNvPr>
          <p:cNvSpPr/>
          <p:nvPr/>
        </p:nvSpPr>
        <p:spPr>
          <a:xfrm>
            <a:off x="6601901" y="2445558"/>
            <a:ext cx="146304" cy="1463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D7B438-1327-4141-9DDF-2C40FC4EAF47}"/>
              </a:ext>
            </a:extLst>
          </p:cNvPr>
          <p:cNvSpPr txBox="1"/>
          <p:nvPr/>
        </p:nvSpPr>
        <p:spPr>
          <a:xfrm>
            <a:off x="6792599" y="2388113"/>
            <a:ext cx="214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Capability Module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5EB85F-5469-4DE7-B171-4EC036DB9697}"/>
              </a:ext>
            </a:extLst>
          </p:cNvPr>
          <p:cNvSpPr txBox="1"/>
          <p:nvPr/>
        </p:nvSpPr>
        <p:spPr>
          <a:xfrm>
            <a:off x="6500898" y="3672976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Backend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968B30-5F13-4FC5-8901-9A4ACCC86361}"/>
              </a:ext>
            </a:extLst>
          </p:cNvPr>
          <p:cNvSpPr/>
          <p:nvPr/>
        </p:nvSpPr>
        <p:spPr>
          <a:xfrm>
            <a:off x="6619137" y="4093403"/>
            <a:ext cx="146304" cy="1460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CA71E4D-37ED-4B37-B741-AE719AAB433F}"/>
              </a:ext>
            </a:extLst>
          </p:cNvPr>
          <p:cNvSpPr txBox="1"/>
          <p:nvPr/>
        </p:nvSpPr>
        <p:spPr>
          <a:xfrm>
            <a:off x="6811838" y="4027950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</a:t>
            </a:r>
          </a:p>
        </p:txBody>
      </p:sp>
    </p:spTree>
    <p:extLst>
      <p:ext uri="{BB962C8B-B14F-4D97-AF65-F5344CB8AC3E}">
        <p14:creationId xmlns:p14="http://schemas.microsoft.com/office/powerpoint/2010/main" val="37757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7" grpId="0" animBg="1"/>
      <p:bldP spid="39" grpId="0" animBg="1"/>
      <p:bldP spid="40" grpId="0" animBg="1"/>
      <p:bldP spid="43" grpId="0" animBg="1"/>
      <p:bldP spid="44" grpId="0" animBg="1"/>
      <p:bldP spid="55" grpId="0" animBg="1"/>
      <p:bldP spid="56" grpId="0" animBg="1"/>
      <p:bldP spid="57" grpId="0" animBg="1"/>
      <p:bldP spid="58" grpId="0" animBg="1"/>
      <p:bldP spid="61" grpId="0" animBg="1"/>
      <p:bldP spid="66" grpId="0" animBg="1"/>
      <p:bldP spid="34" grpId="0"/>
      <p:bldP spid="75" grpId="0" animBg="1"/>
      <p:bldP spid="76" grpId="0"/>
      <p:bldP spid="77" grpId="0" animBg="1"/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DC3C-7D0A-4E2A-9D20-4B3C9434A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779" y="416571"/>
            <a:ext cx="8206637" cy="766343"/>
          </a:xfrm>
        </p:spPr>
        <p:txBody>
          <a:bodyPr/>
          <a:lstStyle/>
          <a:p>
            <a:r>
              <a:rPr lang="en-US" dirty="0"/>
              <a:t>Natural Web App Evolution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2CA22-C2BD-4494-80DF-39EA30D37B18}"/>
              </a:ext>
            </a:extLst>
          </p:cNvPr>
          <p:cNvSpPr txBox="1"/>
          <p:nvPr/>
        </p:nvSpPr>
        <p:spPr>
          <a:xfrm>
            <a:off x="1226458" y="134659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12605-4019-4C67-A270-F7E7C3C84CB5}"/>
              </a:ext>
            </a:extLst>
          </p:cNvPr>
          <p:cNvSpPr txBox="1"/>
          <p:nvPr/>
        </p:nvSpPr>
        <p:spPr>
          <a:xfrm>
            <a:off x="2772230" y="134659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Sep. BE/FE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58B2F-98AB-415A-ADA5-541C167A23B0}"/>
              </a:ext>
            </a:extLst>
          </p:cNvPr>
          <p:cNvSpPr txBox="1"/>
          <p:nvPr/>
        </p:nvSpPr>
        <p:spPr>
          <a:xfrm>
            <a:off x="4651426" y="134982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96EBA-4101-469F-9A2B-1605982D3B9B}"/>
              </a:ext>
            </a:extLst>
          </p:cNvPr>
          <p:cNvSpPr txBox="1"/>
          <p:nvPr/>
        </p:nvSpPr>
        <p:spPr>
          <a:xfrm>
            <a:off x="6735807" y="134659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Microfrontends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FE5153-52DB-4CEF-9AE2-33070BF167DC}"/>
              </a:ext>
            </a:extLst>
          </p:cNvPr>
          <p:cNvSpPr/>
          <p:nvPr/>
        </p:nvSpPr>
        <p:spPr>
          <a:xfrm>
            <a:off x="1226458" y="1941233"/>
            <a:ext cx="1056700" cy="2166309"/>
          </a:xfrm>
          <a:prstGeom prst="rect">
            <a:avLst/>
          </a:prstGeom>
          <a:solidFill>
            <a:srgbClr val="0CC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Single</a:t>
            </a: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System</a:t>
            </a: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(FE+BE)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F00AE5-F544-47EE-BE4E-18759AEAF7BE}"/>
              </a:ext>
            </a:extLst>
          </p:cNvPr>
          <p:cNvSpPr/>
          <p:nvPr/>
        </p:nvSpPr>
        <p:spPr>
          <a:xfrm>
            <a:off x="2938942" y="1941234"/>
            <a:ext cx="1056700" cy="9979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FE</a:t>
            </a: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(SPA)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AA8FA8-B533-408D-A7AD-C2D74B8F909B}"/>
              </a:ext>
            </a:extLst>
          </p:cNvPr>
          <p:cNvSpPr/>
          <p:nvPr/>
        </p:nvSpPr>
        <p:spPr>
          <a:xfrm>
            <a:off x="2938942" y="3109632"/>
            <a:ext cx="1056700" cy="9979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BE</a:t>
            </a:r>
          </a:p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(API)</a:t>
            </a:r>
          </a:p>
          <a:p>
            <a:pPr algn="ctr"/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C7DC53-3206-41D4-B0A5-BAD52A1DEE31}"/>
              </a:ext>
            </a:extLst>
          </p:cNvPr>
          <p:cNvSpPr/>
          <p:nvPr/>
        </p:nvSpPr>
        <p:spPr>
          <a:xfrm>
            <a:off x="4920730" y="1941234"/>
            <a:ext cx="1056700" cy="9979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FE</a:t>
            </a: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(SPA)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5F52E6-2166-45B4-B06D-6C0F3A728F7B}"/>
              </a:ext>
            </a:extLst>
          </p:cNvPr>
          <p:cNvSpPr/>
          <p:nvPr/>
        </p:nvSpPr>
        <p:spPr>
          <a:xfrm>
            <a:off x="4920730" y="3109632"/>
            <a:ext cx="1056700" cy="2721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Gateway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30C4D2-D9E6-4F2E-862B-B8C34C3226CE}"/>
              </a:ext>
            </a:extLst>
          </p:cNvPr>
          <p:cNvSpPr/>
          <p:nvPr/>
        </p:nvSpPr>
        <p:spPr>
          <a:xfrm>
            <a:off x="4920730" y="3447143"/>
            <a:ext cx="322921" cy="660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  <a:p>
            <a:pPr algn="ctr"/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19617F-66E6-420C-A16E-18246E3AC62F}"/>
              </a:ext>
            </a:extLst>
          </p:cNvPr>
          <p:cNvSpPr/>
          <p:nvPr/>
        </p:nvSpPr>
        <p:spPr>
          <a:xfrm>
            <a:off x="5654509" y="3447143"/>
            <a:ext cx="322921" cy="660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N</a:t>
            </a:r>
          </a:p>
          <a:p>
            <a:pPr algn="ctr"/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D5BB33-397C-4722-9CA3-687F186054C6}"/>
              </a:ext>
            </a:extLst>
          </p:cNvPr>
          <p:cNvSpPr/>
          <p:nvPr/>
        </p:nvSpPr>
        <p:spPr>
          <a:xfrm>
            <a:off x="5287619" y="3447143"/>
            <a:ext cx="322921" cy="660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  <a:p>
            <a:pPr algn="ctr"/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EDD593-4C77-47F0-BE75-943012738331}"/>
              </a:ext>
            </a:extLst>
          </p:cNvPr>
          <p:cNvSpPr/>
          <p:nvPr/>
        </p:nvSpPr>
        <p:spPr>
          <a:xfrm>
            <a:off x="7063588" y="3109632"/>
            <a:ext cx="1056700" cy="2721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Gateway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C193BA-9A4A-40BC-A2B2-A43F95EAD955}"/>
              </a:ext>
            </a:extLst>
          </p:cNvPr>
          <p:cNvSpPr/>
          <p:nvPr/>
        </p:nvSpPr>
        <p:spPr>
          <a:xfrm>
            <a:off x="7063588" y="3447143"/>
            <a:ext cx="322921" cy="660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  <a:p>
            <a:pPr algn="ctr"/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EF4FB-E3A2-438A-B206-C262816A5F03}"/>
              </a:ext>
            </a:extLst>
          </p:cNvPr>
          <p:cNvSpPr/>
          <p:nvPr/>
        </p:nvSpPr>
        <p:spPr>
          <a:xfrm>
            <a:off x="7797367" y="3447143"/>
            <a:ext cx="322921" cy="660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N</a:t>
            </a:r>
          </a:p>
          <a:p>
            <a:pPr algn="ctr"/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0C341F-FE1F-475F-BFD4-1D6BF73ACC84}"/>
              </a:ext>
            </a:extLst>
          </p:cNvPr>
          <p:cNvSpPr/>
          <p:nvPr/>
        </p:nvSpPr>
        <p:spPr>
          <a:xfrm>
            <a:off x="7430477" y="3447143"/>
            <a:ext cx="322921" cy="660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  <a:p>
            <a:pPr algn="ctr"/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D03C67-A71E-4029-BFF0-C1AE2E2538BE}"/>
              </a:ext>
            </a:extLst>
          </p:cNvPr>
          <p:cNvSpPr/>
          <p:nvPr/>
        </p:nvSpPr>
        <p:spPr>
          <a:xfrm>
            <a:off x="7062819" y="2690846"/>
            <a:ext cx="1056700" cy="27219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App Shell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9B9EB2-4691-41ED-B186-F6FA2B2F9574}"/>
              </a:ext>
            </a:extLst>
          </p:cNvPr>
          <p:cNvSpPr/>
          <p:nvPr/>
        </p:nvSpPr>
        <p:spPr>
          <a:xfrm>
            <a:off x="7063588" y="1941234"/>
            <a:ext cx="322921" cy="66039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8FA668-69C7-4CEF-847A-D2096FE18BEF}"/>
              </a:ext>
            </a:extLst>
          </p:cNvPr>
          <p:cNvSpPr/>
          <p:nvPr/>
        </p:nvSpPr>
        <p:spPr>
          <a:xfrm>
            <a:off x="7797367" y="1941234"/>
            <a:ext cx="322921" cy="66039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D2A248-7139-4775-8157-EAD093F831EC}"/>
              </a:ext>
            </a:extLst>
          </p:cNvPr>
          <p:cNvSpPr/>
          <p:nvPr/>
        </p:nvSpPr>
        <p:spPr>
          <a:xfrm>
            <a:off x="7430477" y="1941234"/>
            <a:ext cx="322921" cy="66039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170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1CE86816-140C-4A79-8DD9-299A960DF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84" y="3835340"/>
            <a:ext cx="362621" cy="21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B916B44A-B3E7-47EC-808F-58A404E3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252" y="3835339"/>
            <a:ext cx="362621" cy="21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0FE77922-F616-4D09-BF8B-9B46FEA2B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82" y="2690846"/>
            <a:ext cx="362621" cy="21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064608D1-782A-406A-A062-742C3A7E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24" y="2690845"/>
            <a:ext cx="362621" cy="21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96350366-32CC-49F9-A51A-35E448FD6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612" y="3891554"/>
            <a:ext cx="268268" cy="15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91DDB4D7-9C30-469C-8F30-A1AE61E46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45" y="3885149"/>
            <a:ext cx="268268" cy="15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C43BCC2A-3068-47B7-846F-D750664F4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835" y="3885148"/>
            <a:ext cx="268268" cy="15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206B7D01-1872-4ABE-A6B7-F3623BB1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14" y="3923452"/>
            <a:ext cx="268268" cy="15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3E67D3CD-5A5C-4308-9044-951208AE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35" y="3923451"/>
            <a:ext cx="268268" cy="15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DAA4418E-A163-4A7D-A9AC-BAF0FA39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93" y="3920581"/>
            <a:ext cx="268268" cy="15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89EAE8D9-4BB3-4E86-9088-B5732DA1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110" y="2406598"/>
            <a:ext cx="268268" cy="15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F287EC37-86B2-4256-B9C8-A3F27C23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231" y="2406597"/>
            <a:ext cx="268268" cy="15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77B534E6-F5DD-41A0-AE18-C74C58D7A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89" y="2403727"/>
            <a:ext cx="268268" cy="15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170420FA-8470-4368-A515-3D09C388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04" y="3223619"/>
            <a:ext cx="202529" cy="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FE64F339-CCED-452C-9278-FF940CD0A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309" y="3223619"/>
            <a:ext cx="202529" cy="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eam Icon PNG Images, Free Transparent Team Icon Download - KindPNG">
            <a:extLst>
              <a:ext uri="{FF2B5EF4-FFF2-40B4-BE49-F238E27FC236}">
                <a16:creationId xmlns:a16="http://schemas.microsoft.com/office/drawing/2014/main" id="{7E344F99-E516-4A3A-8A6F-F973BF26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499" y="2785615"/>
            <a:ext cx="202529" cy="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74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3_Red Gradient 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Title Slide [option 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5AB6120E2BA64BAB7C756B6A19A3E6" ma:contentTypeVersion="2" ma:contentTypeDescription="Create a new document." ma:contentTypeScope="" ma:versionID="c9cface23eb4747fbeb0e8e6417e517a">
  <xsd:schema xmlns:xsd="http://www.w3.org/2001/XMLSchema" xmlns:xs="http://www.w3.org/2001/XMLSchema" xmlns:p="http://schemas.microsoft.com/office/2006/metadata/properties" xmlns:ns2="ed5ff1d6-463b-4f81-90f2-c4b9dc7100bc" targetNamespace="http://schemas.microsoft.com/office/2006/metadata/properties" ma:root="true" ma:fieldsID="2b0fdeb2908d4d7bc1378cb604e74940" ns2:_="">
    <xsd:import namespace="ed5ff1d6-463b-4f81-90f2-c4b9dc7100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ff1d6-463b-4f81-90f2-c4b9dc7100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65DB32-742C-4AB0-9D02-EEA6E3F598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10DBFE-2275-4B8F-938B-E5262DA1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5ff1d6-463b-4f81-90f2-c4b9dc7100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AF67E9-7CFB-49F6-81F2-654A0440D0F0}">
  <ds:schemaRefs>
    <ds:schemaRef ds:uri="ed5ff1d6-463b-4f81-90f2-c4b9dc7100bc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Bildschirmpräsentation (16:9)</PresentationFormat>
  <Paragraphs>185</Paragraphs>
  <Slides>30</Slides>
  <Notes>19</Notes>
  <HiddenSlides>1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</vt:lpstr>
      <vt:lpstr>Segoe UI</vt:lpstr>
      <vt:lpstr>3_Red Gradient line</vt:lpstr>
      <vt:lpstr>6_Title Slide [option 1]</vt:lpstr>
      <vt:lpstr>PowerPoint-Präsentation</vt:lpstr>
      <vt:lpstr>PowerPoint-Präsentation</vt:lpstr>
      <vt:lpstr>System Architecture Example </vt:lpstr>
      <vt:lpstr>PowerPoint-Präsentation</vt:lpstr>
      <vt:lpstr>PowerPoint-Präsentation</vt:lpstr>
      <vt:lpstr>PowerPoint-Präsentation</vt:lpstr>
      <vt:lpstr>Microfrontend Architecture</vt:lpstr>
      <vt:lpstr>Proposed Frontend Architecture</vt:lpstr>
      <vt:lpstr>Natural Web App Evolution</vt:lpstr>
      <vt:lpstr>PowerPoint-Präsentation</vt:lpstr>
      <vt:lpstr>Use NuGet Packages</vt:lpstr>
      <vt:lpstr>Use NuGet Packages</vt:lpstr>
      <vt:lpstr>Demo Blazor Distributed</vt:lpstr>
      <vt:lpstr>PowerPoint-Präsentation</vt:lpstr>
      <vt:lpstr>Combine with JS</vt:lpstr>
      <vt:lpstr>Challenges Blazor Microfrontend Solution</vt:lpstr>
      <vt:lpstr>Challenge 1: Routing</vt:lpstr>
      <vt:lpstr>PowerPoint-Präsentation</vt:lpstr>
      <vt:lpstr>Challenge 2: DOM Projection</vt:lpstr>
      <vt:lpstr>PowerPoint-Präsentation</vt:lpstr>
      <vt:lpstr>Challenge 3: Dynamic Registration</vt:lpstr>
      <vt:lpstr>PowerPoint-Präsentation</vt:lpstr>
      <vt:lpstr>Challenge 4: Using Shared Components</vt:lpstr>
      <vt:lpstr>PowerPoint-Präsentation</vt:lpstr>
      <vt:lpstr>Challenge 5: Lazy Loading  Solved in .NET 5 / Blazor 5: https://docs.microsoft.com/en-us/aspnet/core/blazor/webassembly-lazy-load-assemblies?view=aspnetcore-5.0</vt:lpstr>
      <vt:lpstr> Reference Implementation  (Sources: https://github.com/piral-samples/azure-static-web-app)</vt:lpstr>
      <vt:lpstr>PowerPoint-Präsentation</vt:lpstr>
      <vt:lpstr>PowerPoint-Präsentation</vt:lpstr>
      <vt:lpstr>Conclusion</vt:lpstr>
      <vt:lpstr>PowerPoint-Präsentation</vt:lpstr>
    </vt:vector>
  </TitlesOfParts>
  <Company>O'Reilly Media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 Vondrak</dc:creator>
  <cp:lastModifiedBy>Florian Rappl</cp:lastModifiedBy>
  <cp:revision>460</cp:revision>
  <cp:lastPrinted>2018-11-12T18:44:27Z</cp:lastPrinted>
  <dcterms:created xsi:type="dcterms:W3CDTF">2018-07-24T00:02:08Z</dcterms:created>
  <dcterms:modified xsi:type="dcterms:W3CDTF">2020-11-12T09:01:50Z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0x010100375AB6120E2BA64BAB7C756B6A19A3E6</vt:lpwstr>
  </property>
</Properties>
</file>